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sldIdLst>
    <p:sldId id="256" r:id="rId2"/>
    <p:sldId id="257" r:id="rId3"/>
    <p:sldId id="258" r:id="rId4"/>
    <p:sldId id="259" r:id="rId5"/>
    <p:sldId id="260" r:id="rId6"/>
    <p:sldId id="263" r:id="rId7"/>
    <p:sldId id="270" r:id="rId8"/>
    <p:sldId id="264" r:id="rId9"/>
    <p:sldId id="261" r:id="rId10"/>
    <p:sldId id="265" r:id="rId11"/>
    <p:sldId id="272" r:id="rId12"/>
    <p:sldId id="268" r:id="rId13"/>
    <p:sldId id="271" r:id="rId14"/>
    <p:sldId id="273" r:id="rId15"/>
    <p:sldId id="274" r:id="rId16"/>
    <p:sldId id="266" r:id="rId17"/>
    <p:sldId id="267" r:id="rId18"/>
    <p:sldId id="26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A956C6CE-4C0D-B545-83C8-E1EAF86942E7}" type="datetimeFigureOut">
              <a:rPr lang="en-US" smtClean="0"/>
              <a:pPr/>
              <a:t>11/8/2011</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A956C6CE-4C0D-B545-83C8-E1EAF86942E7}" type="datetimeFigureOut">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A956C6CE-4C0D-B545-83C8-E1EAF86942E7}" type="datetimeFigureOut">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956C6CE-4C0D-B545-83C8-E1EAF86942E7}"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956C6CE-4C0D-B545-83C8-E1EAF86942E7}"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956C6CE-4C0D-B545-83C8-E1EAF86942E7}"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A956C6CE-4C0D-B545-83C8-E1EAF86942E7}" type="datetimeFigureOut">
              <a:rPr lang="en-US" smtClean="0"/>
              <a:pPr/>
              <a:t>11/8/2011</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smtClean="0"/>
              <a:t>Click icon to add picture</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56C6CE-4C0D-B545-83C8-E1EAF86942E7}" type="datetimeFigureOut">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EE3FD-0A41-48FF-9850-002E446D12C3}" type="slidenum">
              <a:rPr/>
              <a:pPr/>
              <a:t>‹#›</a:t>
            </a:fld>
            <a:endParaRPr/>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956C6CE-4C0D-B545-83C8-E1EAF86942E7}" type="datetimeFigureOut">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956C6CE-4C0D-B545-83C8-E1EAF86942E7}" type="datetimeFigureOut">
              <a:rPr lang="en-US" smtClean="0"/>
              <a:pPr/>
              <a:t>11/8/2011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B93A5-78E4-9746-B6DE-399D41CE9530}" type="slidenum">
              <a:rPr lang="en-US" smtClean="0"/>
              <a:pPr/>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956C6CE-4C0D-B545-83C8-E1EAF86942E7}" type="datetimeFigureOut">
              <a:rPr lang="en-US" smtClean="0"/>
              <a:pPr/>
              <a:t>11/8/2011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A956C6CE-4C0D-B545-83C8-E1EAF86942E7}" type="datetimeFigureOut">
              <a:rPr lang="en-US" smtClean="0"/>
              <a:pPr/>
              <a:t>11/8/2011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B93A5-78E4-9746-B6DE-399D41CE95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56C6CE-4C0D-B545-83C8-E1EAF86942E7}" type="datetimeFigureOut">
              <a:rPr lang="en-US" smtClean="0"/>
              <a:pPr/>
              <a:t>11/8/2011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B1AA4845-A08A-4DF4-8D99-E2E7B6D41C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A956C6CE-4C0D-B545-83C8-E1EAF86942E7}" type="datetimeFigureOut">
              <a:rPr lang="en-US" smtClean="0"/>
              <a:pPr/>
              <a:t>11/8/2011</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B59B93A5-78E4-9746-B6DE-399D41CE9530}" type="slidenum">
              <a:rPr lang="en-US" smtClean="0"/>
              <a:pPr/>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hyperlink" Target="http://www.peteearley.com/books/crazy/" TargetMode="External"/><Relationship Id="rId3" Type="http://schemas.openxmlformats.org/officeDocument/2006/relationships/hyperlink" Target="http://www.nami.org/" TargetMode="External"/><Relationship Id="rId7" Type="http://schemas.openxmlformats.org/officeDocument/2006/relationships/hyperlink" Target="http://www.peteearley.com/books/the-hot-house/"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www.nami.org/template.cfm?section=peer-to-peer" TargetMode="External"/><Relationship Id="rId5" Type="http://schemas.openxmlformats.org/officeDocument/2006/relationships/hyperlink" Target="http://www.nami.org/Template.cfm?Section=National_Board_of_Directors&amp;Template=/ContentManagement/ContentDisplay.cfm&amp;ContentID=24810" TargetMode="External"/><Relationship Id="rId4" Type="http://schemas.openxmlformats.org/officeDocument/2006/relationships/hyperlink" Target="http://www.peteearley.com/speech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090659">
            <a:off x="722195" y="1570039"/>
            <a:ext cx="3307812" cy="2480859"/>
          </a:xfrm>
          <a:prstGeom prst="rect">
            <a:avLst/>
          </a:prstGeom>
        </p:spPr>
      </p:pic>
      <p:pic>
        <p:nvPicPr>
          <p:cNvPr id="5" name="Picture 4"/>
          <p:cNvPicPr>
            <a:picLocks noChangeAspect="1"/>
          </p:cNvPicPr>
          <p:nvPr/>
        </p:nvPicPr>
        <p:blipFill>
          <a:blip r:embed="rId4"/>
          <a:stretch>
            <a:fillRect/>
          </a:stretch>
        </p:blipFill>
        <p:spPr>
          <a:xfrm rot="1282568">
            <a:off x="4787567" y="1759254"/>
            <a:ext cx="3794542" cy="2513884"/>
          </a:xfrm>
          <a:prstGeom prst="rect">
            <a:avLst/>
          </a:prstGeom>
        </p:spPr>
      </p:pic>
      <p:sp>
        <p:nvSpPr>
          <p:cNvPr id="2" name="Title 1"/>
          <p:cNvSpPr>
            <a:spLocks noGrp="1"/>
          </p:cNvSpPr>
          <p:nvPr>
            <p:ph type="ctrTitle"/>
          </p:nvPr>
        </p:nvSpPr>
        <p:spPr>
          <a:xfrm>
            <a:off x="439639" y="0"/>
            <a:ext cx="8470094" cy="1154186"/>
          </a:xfrm>
        </p:spPr>
        <p:txBody>
          <a:bodyPr/>
          <a:lstStyle/>
          <a:p>
            <a:r>
              <a:rPr lang="en-US" b="1" dirty="0" smtClean="0"/>
              <a:t>Remembering Glenn </a:t>
            </a:r>
            <a:r>
              <a:rPr lang="en-US" b="1" dirty="0" err="1" smtClean="0"/>
              <a:t>Koons</a:t>
            </a:r>
            <a:endParaRPr lang="en-US" b="1" dirty="0"/>
          </a:p>
        </p:txBody>
      </p:sp>
      <p:sp>
        <p:nvSpPr>
          <p:cNvPr id="3" name="Subtitle 2"/>
          <p:cNvSpPr>
            <a:spLocks noGrp="1"/>
          </p:cNvSpPr>
          <p:nvPr>
            <p:ph type="subTitle" idx="1"/>
          </p:nvPr>
        </p:nvSpPr>
        <p:spPr>
          <a:xfrm>
            <a:off x="176253" y="5870448"/>
            <a:ext cx="8967747" cy="987552"/>
          </a:xfrm>
        </p:spPr>
        <p:txBody>
          <a:bodyPr/>
          <a:lstStyle/>
          <a:p>
            <a:r>
              <a:rPr lang="en-US" sz="2400" b="1" dirty="0" smtClean="0"/>
              <a:t>Born 1958 – died at 53 August 31 2011 in Spring Township, PA  </a:t>
            </a:r>
            <a:endParaRPr lang="en-US" sz="2400" b="1" dirty="0"/>
          </a:p>
        </p:txBody>
      </p:sp>
      <p:sp>
        <p:nvSpPr>
          <p:cNvPr id="4" name="Title 1"/>
          <p:cNvSpPr txBox="1">
            <a:spLocks/>
          </p:cNvSpPr>
          <p:nvPr/>
        </p:nvSpPr>
        <p:spPr>
          <a:xfrm>
            <a:off x="1179719" y="4087200"/>
            <a:ext cx="7513851" cy="1470025"/>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4800" dirty="0" smtClean="0">
              <a:solidFill>
                <a:srgbClr val="2F1F58"/>
              </a:solidFill>
              <a:effectLst>
                <a:outerShdw blurRad="50800" dist="25400" dir="2700000" algn="tl" rotWithShape="0">
                  <a:schemeClr val="bg1">
                    <a:alpha val="40000"/>
                  </a:scheme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smtClean="0">
              <a:ln>
                <a:noFill/>
              </a:ln>
              <a:solidFill>
                <a:srgbClr val="2F1F58"/>
              </a:solidFill>
              <a:effectLst>
                <a:outerShdw blurRad="50800" dist="25400" dir="2700000" algn="tl" rotWithShape="0">
                  <a:schemeClr val="bg1">
                    <a:alpha val="40000"/>
                  </a:schemeClr>
                </a:outerShdw>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smtClean="0">
              <a:ln>
                <a:noFill/>
              </a:ln>
              <a:solidFill>
                <a:srgbClr val="2F1F58"/>
              </a:solidFill>
              <a:effectLst>
                <a:outerShdw blurRad="50800" dist="25400" dir="2700000" algn="tl" rotWithShape="0">
                  <a:schemeClr val="bg1">
                    <a:alpha val="40000"/>
                  </a:schemeClr>
                </a:outerShdw>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noProof="0" dirty="0" smtClean="0">
                <a:ln>
                  <a:noFill/>
                </a:ln>
                <a:solidFill>
                  <a:srgbClr val="2F1F58"/>
                </a:solidFill>
                <a:effectLst>
                  <a:outerShdw blurRad="50800" dist="25400" dir="2700000" algn="tl" rotWithShape="0">
                    <a:schemeClr val="bg1">
                      <a:alpha val="40000"/>
                    </a:schemeClr>
                  </a:outerShdw>
                </a:effectLst>
                <a:uLnTx/>
                <a:uFillTx/>
                <a:latin typeface="+mj-lt"/>
                <a:ea typeface="+mj-ea"/>
                <a:cs typeface="+mj-cs"/>
              </a:rPr>
              <a:t> Living Inspiration&amp; Advocate</a:t>
            </a:r>
            <a:endParaRPr kumimoji="0" lang="en-US" sz="4800" b="0" i="0" u="none" strike="noStrike" kern="1200" cap="none" spc="0" normalizeH="0" baseline="0" noProof="0" dirty="0">
              <a:ln>
                <a:noFill/>
              </a:ln>
              <a:solidFill>
                <a:srgbClr val="2F1F58"/>
              </a:solidFill>
              <a:effectLst>
                <a:outerShdw blurRad="50800" dist="25400" dir="2700000" algn="tl" rotWithShape="0">
                  <a:schemeClr val="bg1">
                    <a:alpha val="40000"/>
                  </a:schemeClr>
                </a:outerShdw>
              </a:effectLst>
              <a:uLnTx/>
              <a:uFillTx/>
              <a:latin typeface="+mj-lt"/>
              <a:ea typeface="+mj-ea"/>
              <a:cs typeface="+mj-cs"/>
            </a:endParaRPr>
          </a:p>
        </p:txBody>
      </p:sp>
      <p:sp>
        <p:nvSpPr>
          <p:cNvPr id="6" name="Rectangle 5"/>
          <p:cNvSpPr/>
          <p:nvPr/>
        </p:nvSpPr>
        <p:spPr>
          <a:xfrm>
            <a:off x="2559093" y="4112807"/>
            <a:ext cx="3506939" cy="707886"/>
          </a:xfrm>
          <a:prstGeom prst="rect">
            <a:avLst/>
          </a:prstGeom>
        </p:spPr>
        <p:txBody>
          <a:bodyPr wrap="none">
            <a:spAutoFit/>
          </a:bodyPr>
          <a:lstStyle/>
          <a:p>
            <a:pPr lvl="0" defTabSz="914400">
              <a:spcBef>
                <a:spcPct val="0"/>
              </a:spcBef>
              <a:defRPr/>
            </a:pPr>
            <a:r>
              <a:rPr lang="en-US" sz="4000" dirty="0" smtClean="0">
                <a:solidFill>
                  <a:srgbClr val="2F1F58"/>
                </a:solidFill>
                <a:effectLst>
                  <a:outerShdw blurRad="50800" dist="25400" dir="2700000" algn="tl" rotWithShape="0">
                    <a:schemeClr val="bg1">
                      <a:alpha val="40000"/>
                    </a:schemeClr>
                  </a:outerShdw>
                </a:effectLst>
                <a:latin typeface="+mj-lt"/>
              </a:rPr>
              <a:t>RECOVERY LEADER</a:t>
            </a:r>
            <a:r>
              <a:rPr lang="en-US" dirty="0" smtClean="0">
                <a:solidFill>
                  <a:srgbClr val="2F1F58"/>
                </a:solidFill>
                <a:effectLst>
                  <a:outerShdw blurRad="50800" dist="25400" dir="2700000" algn="tl" rotWithShape="0">
                    <a:schemeClr val="bg1">
                      <a:alpha val="40000"/>
                    </a:schemeClr>
                  </a:outerShdw>
                </a:effectLst>
              </a:rPr>
              <a:t>,</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 presetClass="entr" presetSubtype="4" accel="50000" decel="5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0" fill="hold"/>
                                        <p:tgtEl>
                                          <p:spTgt spid="8"/>
                                        </p:tgtEl>
                                        <p:attrNameLst>
                                          <p:attrName>ppt_x</p:attrName>
                                        </p:attrNameLst>
                                      </p:cBhvr>
                                      <p:tavLst>
                                        <p:tav tm="0">
                                          <p:val>
                                            <p:strVal val="#ppt_x"/>
                                          </p:val>
                                        </p:tav>
                                        <p:tav tm="100000">
                                          <p:val>
                                            <p:strVal val="#ppt_x"/>
                                          </p:val>
                                        </p:tav>
                                      </p:tavLst>
                                    </p:anim>
                                    <p:anim calcmode="lin" valueType="num">
                                      <p:cBhvr additive="base">
                                        <p:cTn id="12" dur="3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mera"/>
                                        </p:tgtEl>
                                      </p:cMediaNode>
                                    </p:audio>
                                  </p:subTnLst>
                                </p:cTn>
                              </p:par>
                            </p:childTnLst>
                          </p:cTn>
                        </p:par>
                        <p:par>
                          <p:cTn id="13" fill="hold">
                            <p:stCondLst>
                              <p:cond delay="5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Camera"/>
                                        </p:tgtEl>
                                      </p:cMediaNode>
                                    </p:audio>
                                  </p:subTnLst>
                                </p:cTn>
                              </p:par>
                              <p:par>
                                <p:cTn id="17" presetID="2" presetClass="entr" presetSubtype="2" accel="50000" decel="5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1+#ppt_w/2"/>
                                          </p:val>
                                        </p:tav>
                                        <p:tav tm="100000">
                                          <p:val>
                                            <p:strVal val="#ppt_x"/>
                                          </p:val>
                                        </p:tav>
                                      </p:tavLst>
                                    </p:anim>
                                    <p:anim calcmode="lin" valueType="num">
                                      <p:cBhvr additive="base">
                                        <p:cTn id="20" dur="3000" fill="hold"/>
                                        <p:tgtEl>
                                          <p:spTgt spid="6"/>
                                        </p:tgtEl>
                                        <p:attrNameLst>
                                          <p:attrName>ppt_y</p:attrName>
                                        </p:attrNameLst>
                                      </p:cBhvr>
                                      <p:tavLst>
                                        <p:tav tm="0">
                                          <p:val>
                                            <p:strVal val="#ppt_y"/>
                                          </p:val>
                                        </p:tav>
                                        <p:tav tm="100000">
                                          <p:val>
                                            <p:strVal val="#ppt_y"/>
                                          </p:val>
                                        </p:tav>
                                      </p:tavLst>
                                    </p:anim>
                                  </p:childTnLst>
                                </p:cTn>
                              </p:par>
                              <p:par>
                                <p:cTn id="21" presetID="1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Left)">
                                      <p:cBhvr>
                                        <p:cTn id="23" dur="3000"/>
                                        <p:tgtEl>
                                          <p:spTgt spid="4"/>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602654" cy="4289611"/>
          </a:xfrm>
        </p:spPr>
        <p:txBody>
          <a:bodyPr>
            <a:normAutofit/>
          </a:bodyPr>
          <a:lstStyle/>
          <a:p>
            <a:r>
              <a:rPr lang="en-US" dirty="0" smtClean="0"/>
              <a:t>“I first met Glenn </a:t>
            </a:r>
            <a:r>
              <a:rPr lang="en-US" dirty="0" err="1" smtClean="0"/>
              <a:t>Koons</a:t>
            </a:r>
            <a:r>
              <a:rPr lang="en-US" dirty="0" smtClean="0"/>
              <a:t> when I was invited to speak at a luncheon in Montgomery County, Pa., being hosted by the National Alliance on Mental Illness.”</a:t>
            </a:r>
            <a:endParaRPr lang="en-US" sz="1800" i="1" dirty="0"/>
          </a:p>
        </p:txBody>
      </p:sp>
      <p:pic>
        <p:nvPicPr>
          <p:cNvPr id="4" name="Picture 3"/>
          <p:cNvPicPr>
            <a:picLocks noChangeAspect="1"/>
          </p:cNvPicPr>
          <p:nvPr/>
        </p:nvPicPr>
        <p:blipFill>
          <a:blip r:embed="rId2"/>
          <a:stretch>
            <a:fillRect/>
          </a:stretch>
        </p:blipFill>
        <p:spPr>
          <a:xfrm>
            <a:off x="5602654" y="258482"/>
            <a:ext cx="3455133" cy="2598260"/>
          </a:xfrm>
          <a:prstGeom prst="rect">
            <a:avLst/>
          </a:prstGeom>
        </p:spPr>
      </p:pic>
      <p:sp>
        <p:nvSpPr>
          <p:cNvPr id="5" name="Rectangle 4"/>
          <p:cNvSpPr/>
          <p:nvPr/>
        </p:nvSpPr>
        <p:spPr>
          <a:xfrm>
            <a:off x="467091" y="2856742"/>
            <a:ext cx="8310564" cy="3354765"/>
          </a:xfrm>
          <a:prstGeom prst="rect">
            <a:avLst/>
          </a:prstGeom>
        </p:spPr>
        <p:txBody>
          <a:bodyPr wrap="square">
            <a:spAutoFit/>
          </a:bodyPr>
          <a:lstStyle/>
          <a:p>
            <a:r>
              <a:rPr lang="en-US" sz="2400" b="1" dirty="0" smtClean="0">
                <a:solidFill>
                  <a:schemeClr val="tx2"/>
                </a:solidFill>
                <a:hlinkClick r:id="rId3"/>
              </a:rPr>
              <a:t>“It was one of the first </a:t>
            </a:r>
            <a:r>
              <a:rPr lang="en-US" sz="2400" b="1" dirty="0" smtClean="0">
                <a:solidFill>
                  <a:schemeClr val="tx2"/>
                </a:solidFill>
                <a:hlinkClick r:id="rId4"/>
              </a:rPr>
              <a:t>speeches that I delivered after publication of my book and before my talk, NAMI Board Member </a:t>
            </a:r>
            <a:r>
              <a:rPr lang="en-US" sz="2400" b="1" dirty="0" smtClean="0">
                <a:solidFill>
                  <a:schemeClr val="tx2"/>
                </a:solidFill>
                <a:hlinkClick r:id="rId5"/>
              </a:rPr>
              <a:t>Carol Caruso introduced me to Glenn. I was immediately struck by his easy-going manner. Carol bragged that Glenn was one of the first NAMI trained</a:t>
            </a:r>
            <a:r>
              <a:rPr lang="en-US" sz="2400" b="1" dirty="0" smtClean="0">
                <a:solidFill>
                  <a:schemeClr val="tx2"/>
                </a:solidFill>
                <a:hlinkClick r:id="rId6"/>
              </a:rPr>
              <a:t>  Peer-to-Peer mentors in the entire nation. Glenn and I spoke for several minutes and I was impressed by his thoughtfulness and enthusiasm.</a:t>
            </a:r>
            <a:r>
              <a:rPr lang="en-US" sz="2400" b="1" dirty="0" smtClean="0">
                <a:solidFill>
                  <a:schemeClr val="tx2"/>
                </a:solidFill>
              </a:rPr>
              <a:t>” </a:t>
            </a:r>
            <a:r>
              <a:rPr lang="en-US" sz="2000" i="1" dirty="0" smtClean="0"/>
              <a:t>- Pete </a:t>
            </a:r>
            <a:r>
              <a:rPr lang="en-US" sz="2000" i="1" dirty="0" err="1" smtClean="0"/>
              <a:t>Earley</a:t>
            </a:r>
            <a:r>
              <a:rPr lang="en-US" sz="2000" i="1" dirty="0" smtClean="0"/>
              <a:t>, bestselling author of </a:t>
            </a:r>
            <a:r>
              <a:rPr lang="en-US" sz="2000" i="1" dirty="0" smtClean="0">
                <a:hlinkClick r:id="rId7"/>
              </a:rPr>
              <a:t>The Hot House and </a:t>
            </a:r>
            <a:r>
              <a:rPr lang="en-US" sz="2000" i="1" dirty="0" smtClean="0">
                <a:hlinkClick r:id="rId8"/>
              </a:rPr>
              <a:t>Crazy</a:t>
            </a:r>
            <a:r>
              <a:rPr lang="en-US" sz="2000" i="1" dirty="0" smtClean="0"/>
              <a:t> </a:t>
            </a:r>
            <a:endParaRPr lang="en-US" sz="20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0" fill="hold"/>
                                        <p:tgtEl>
                                          <p:spTgt spid="3">
                                            <p:txEl>
                                              <p:pRg st="0" end="0"/>
                                            </p:txEl>
                                          </p:spTgt>
                                        </p:tgtEl>
                                        <p:attrNameLst>
                                          <p:attrName>style.color</p:attrName>
                                        </p:attrNameLst>
                                      </p:cBhvr>
                                      <p:to>
                                        <p:clrVal>
                                          <a:schemeClr val="accent2"/>
                                        </p:clrVal>
                                      </p:to>
                                    </p:set>
                                    <p:set>
                                      <p:cBhvr>
                                        <p:cTn id="7" dur="5000" fill="hold"/>
                                        <p:tgtEl>
                                          <p:spTgt spid="3">
                                            <p:txEl>
                                              <p:pRg st="0" end="0"/>
                                            </p:txEl>
                                          </p:spTgt>
                                        </p:tgtEl>
                                        <p:attrNameLst>
                                          <p:attrName>fillcolor</p:attrName>
                                        </p:attrNameLst>
                                      </p:cBhvr>
                                      <p:to>
                                        <p:clrVal>
                                          <a:schemeClr val="accent2"/>
                                        </p:clrVal>
                                      </p:to>
                                    </p:set>
                                    <p:set>
                                      <p:cBhvr>
                                        <p:cTn id="8" dur="5000" fill="hold"/>
                                        <p:tgtEl>
                                          <p:spTgt spid="3">
                                            <p:txEl>
                                              <p:pRg st="0" end="0"/>
                                            </p:txEl>
                                          </p:spTgt>
                                        </p:tgtEl>
                                        <p:attrNameLst>
                                          <p:attrName>fill.type</p:attrName>
                                        </p:attrNameLst>
                                      </p:cBhvr>
                                      <p:to>
                                        <p:strVal val="solid"/>
                                      </p:to>
                                    </p:set>
                                  </p:childTnLst>
                                </p:cTn>
                              </p:par>
                            </p:childTnLst>
                          </p:cTn>
                        </p:par>
                        <p:par>
                          <p:cTn id="9" fill="hold">
                            <p:stCondLst>
                              <p:cond delay="29800"/>
                            </p:stCondLst>
                            <p:childTnLst>
                              <p:par>
                                <p:cTn id="10" presetID="35" presetClass="emph" presetSubtype="0" fill="hold" nodeType="afterEffect">
                                  <p:stCondLst>
                                    <p:cond delay="0"/>
                                  </p:stCondLst>
                                  <p:childTnLst>
                                    <p:anim calcmode="discrete" valueType="str">
                                      <p:cBhvr>
                                        <p:cTn id="11" dur="5000" fill="hold"/>
                                        <p:tgtEl>
                                          <p:spTgt spid="4"/>
                                        </p:tgtEl>
                                        <p:attrNameLst>
                                          <p:attrName>style.visibility</p:attrName>
                                        </p:attrNameLst>
                                      </p:cBhvr>
                                      <p:tavLst>
                                        <p:tav tm="0">
                                          <p:val>
                                            <p:strVal val="hidden"/>
                                          </p:val>
                                        </p:tav>
                                        <p:tav tm="50000">
                                          <p:val>
                                            <p:strVal val="visible"/>
                                          </p:val>
                                        </p:tav>
                                      </p:tavLst>
                                    </p:anim>
                                  </p:childTnLst>
                                </p:cTn>
                              </p:par>
                            </p:childTnLst>
                          </p:cTn>
                        </p:par>
                        <p:par>
                          <p:cTn id="12" fill="hold">
                            <p:stCondLst>
                              <p:cond delay="34800"/>
                            </p:stCondLst>
                            <p:childTnLst>
                              <p:par>
                                <p:cTn id="13" presetID="16" presetClass="emph" presetSubtype="0" fill="hold" grpId="0" nodeType="afterEffect">
                                  <p:stCondLst>
                                    <p:cond delay="0"/>
                                  </p:stCondLst>
                                  <p:iterate type="lt">
                                    <p:tmPct val="4000"/>
                                  </p:iterate>
                                  <p:childTnLst>
                                    <p:set>
                                      <p:cBhvr override="childStyle">
                                        <p:cTn id="14" dur="500" fill="hold"/>
                                        <p:tgtEl>
                                          <p:spTgt spid="5"/>
                                        </p:tgtEl>
                                        <p:attrNameLst>
                                          <p:attrName>style.color</p:attrName>
                                        </p:attrNameLst>
                                      </p:cBhvr>
                                      <p:to>
                                        <p:clrVal>
                                          <a:schemeClr val="accent2"/>
                                        </p:clrVal>
                                      </p:to>
                                    </p:set>
                                    <p:set>
                                      <p:cBhvr>
                                        <p:cTn id="15" dur="500" fill="hold"/>
                                        <p:tgtEl>
                                          <p:spTgt spid="5"/>
                                        </p:tgtEl>
                                        <p:attrNameLst>
                                          <p:attrName>fillcolor</p:attrName>
                                        </p:attrNameLst>
                                      </p:cBhvr>
                                      <p:to>
                                        <p:clrVal>
                                          <a:schemeClr val="accent2"/>
                                        </p:clrVal>
                                      </p:to>
                                    </p:set>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16" y="40341"/>
            <a:ext cx="7912733" cy="1411941"/>
          </a:xfrm>
        </p:spPr>
        <p:txBody>
          <a:bodyPr/>
          <a:lstStyle/>
          <a:p>
            <a:r>
              <a:rPr lang="en-US" dirty="0" smtClean="0">
                <a:latin typeface="+mj-lt"/>
              </a:rPr>
              <a:t>“Brighten Up Any Room”</a:t>
            </a:r>
            <a:endParaRPr lang="en-US" dirty="0">
              <a:latin typeface="+mj-lt"/>
            </a:endParaRPr>
          </a:p>
        </p:txBody>
      </p:sp>
      <p:sp>
        <p:nvSpPr>
          <p:cNvPr id="3" name="Content Placeholder 2"/>
          <p:cNvSpPr>
            <a:spLocks noGrp="1"/>
          </p:cNvSpPr>
          <p:nvPr>
            <p:ph idx="1"/>
          </p:nvPr>
        </p:nvSpPr>
        <p:spPr>
          <a:xfrm>
            <a:off x="-1" y="1774712"/>
            <a:ext cx="6044381" cy="4952661"/>
          </a:xfrm>
        </p:spPr>
        <p:txBody>
          <a:bodyPr>
            <a:normAutofit lnSpcReduction="10000"/>
          </a:bodyPr>
          <a:lstStyle/>
          <a:p>
            <a:r>
              <a:rPr lang="en-US" dirty="0" smtClean="0">
                <a:latin typeface="Handwriting - Dakota"/>
                <a:cs typeface="Handwriting - Dakota"/>
              </a:rPr>
              <a:t>What I remember most about Glenn were 3 things. </a:t>
            </a:r>
          </a:p>
          <a:p>
            <a:r>
              <a:rPr lang="en-US" dirty="0" smtClean="0">
                <a:latin typeface="Handwriting - Dakota"/>
                <a:cs typeface="Handwriting - Dakota"/>
              </a:rPr>
              <a:t>1. His laugh which could brighten up any room. </a:t>
            </a:r>
          </a:p>
          <a:p>
            <a:r>
              <a:rPr lang="en-US" dirty="0" smtClean="0">
                <a:latin typeface="Handwriting - Dakota"/>
                <a:cs typeface="Handwriting - Dakota"/>
              </a:rPr>
              <a:t>2. His gentleness and his compassion for others. </a:t>
            </a:r>
          </a:p>
          <a:p>
            <a:r>
              <a:rPr lang="en-US" dirty="0" smtClean="0">
                <a:latin typeface="Handwriting - Dakota"/>
                <a:cs typeface="Handwriting - Dakota"/>
              </a:rPr>
              <a:t>3. He was a hard worker and dedicated to helping others find their worth and possibility. Wendy Wood, PMHCA</a:t>
            </a:r>
          </a:p>
          <a:p>
            <a:endParaRPr lang="en-US" dirty="0"/>
          </a:p>
        </p:txBody>
      </p:sp>
      <p:pic>
        <p:nvPicPr>
          <p:cNvPr id="7" name="Picture 6" descr="Glenn-2009.jpg"/>
          <p:cNvPicPr>
            <a:picLocks noChangeAspect="1"/>
          </p:cNvPicPr>
          <p:nvPr/>
        </p:nvPicPr>
        <p:blipFill>
          <a:blip r:embed="rId3"/>
          <a:stretch>
            <a:fillRect/>
          </a:stretch>
        </p:blipFill>
        <p:spPr>
          <a:xfrm>
            <a:off x="6044380" y="1774712"/>
            <a:ext cx="3099620" cy="46252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0"/>
                                        <p:tgtEl>
                                          <p:spTgt spid="3">
                                            <p:txEl>
                                              <p:pRg st="0" end="0"/>
                                            </p:txEl>
                                          </p:spTgt>
                                        </p:tgtEl>
                                      </p:cBhvr>
                                    </p:animEffect>
                                    <p:anim calcmode="lin" valueType="num">
                                      <p:cBhvr>
                                        <p:cTn id="11"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27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3" dur="300" accel="100000" fill="hold">
                                          <p:stCondLst>
                                            <p:cond delay="27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3000"/>
                                        <p:tgtEl>
                                          <p:spTgt spid="3">
                                            <p:txEl>
                                              <p:pRg st="1" end="1"/>
                                            </p:txEl>
                                          </p:spTgt>
                                        </p:tgtEl>
                                      </p:cBhvr>
                                    </p:animEffect>
                                    <p:anim calcmode="lin" valueType="num">
                                      <p:cBhvr>
                                        <p:cTn id="18"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27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0" dur="300" accel="100000" fill="hold">
                                          <p:stCondLst>
                                            <p:cond delay="27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21" fill="hold">
                            <p:stCondLst>
                              <p:cond delay="6000"/>
                            </p:stCondLst>
                            <p:childTnLst>
                              <p:par>
                                <p:cTn id="22" presetID="37"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3000"/>
                                        <p:tgtEl>
                                          <p:spTgt spid="3">
                                            <p:txEl>
                                              <p:pRg st="2" end="2"/>
                                            </p:txEl>
                                          </p:spTgt>
                                        </p:tgtEl>
                                      </p:cBhvr>
                                    </p:animEffect>
                                    <p:anim calcmode="lin" valueType="num">
                                      <p:cBhvr>
                                        <p:cTn id="2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27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7" dur="300" accel="100000" fill="hold">
                                          <p:stCondLst>
                                            <p:cond delay="27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28" fill="hold">
                            <p:stCondLst>
                              <p:cond delay="9000"/>
                            </p:stCondLst>
                            <p:childTnLst>
                              <p:par>
                                <p:cTn id="29" presetID="37"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3000"/>
                                        <p:tgtEl>
                                          <p:spTgt spid="3">
                                            <p:txEl>
                                              <p:pRg st="3" end="3"/>
                                            </p:txEl>
                                          </p:spTgt>
                                        </p:tgtEl>
                                      </p:cBhvr>
                                    </p:animEffect>
                                    <p:anim calcmode="lin" valueType="num">
                                      <p:cBhvr>
                                        <p:cTn id="32"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7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300" accel="100000" fill="hold">
                                          <p:stCondLst>
                                            <p:cond delay="27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35" fill="hold">
                            <p:stCondLst>
                              <p:cond delay="12000"/>
                            </p:stCondLst>
                            <p:childTnLst>
                              <p:par>
                                <p:cTn id="36" presetID="42" presetClass="exit" presetSubtype="0" fill="hold" nodeType="afterEffect">
                                  <p:stCondLst>
                                    <p:cond delay="0"/>
                                  </p:stCondLst>
                                  <p:childTnLst>
                                    <p:animEffect transition="out" filter="fade">
                                      <p:cBhvr>
                                        <p:cTn id="37" dur="5000"/>
                                        <p:tgtEl>
                                          <p:spTgt spid="7"/>
                                        </p:tgtEl>
                                      </p:cBhvr>
                                    </p:animEffect>
                                    <p:anim calcmode="lin" valueType="num">
                                      <p:cBhvr>
                                        <p:cTn id="38" dur="5000"/>
                                        <p:tgtEl>
                                          <p:spTgt spid="7"/>
                                        </p:tgtEl>
                                        <p:attrNameLst>
                                          <p:attrName>ppt_x</p:attrName>
                                        </p:attrNameLst>
                                      </p:cBhvr>
                                      <p:tavLst>
                                        <p:tav tm="0">
                                          <p:val>
                                            <p:strVal val="ppt_x"/>
                                          </p:val>
                                        </p:tav>
                                        <p:tav tm="100000">
                                          <p:val>
                                            <p:strVal val="ppt_x"/>
                                          </p:val>
                                        </p:tav>
                                      </p:tavLst>
                                    </p:anim>
                                    <p:anim calcmode="lin" valueType="num">
                                      <p:cBhvr>
                                        <p:cTn id="39" dur="5000"/>
                                        <p:tgtEl>
                                          <p:spTgt spid="7"/>
                                        </p:tgtEl>
                                        <p:attrNameLst>
                                          <p:attrName>ppt_y</p:attrName>
                                        </p:attrNameLst>
                                      </p:cBhvr>
                                      <p:tavLst>
                                        <p:tav tm="0">
                                          <p:val>
                                            <p:strVal val="ppt_y"/>
                                          </p:val>
                                        </p:tav>
                                        <p:tav tm="100000">
                                          <p:val>
                                            <p:strVal val="ppt_y+.1"/>
                                          </p:val>
                                        </p:tav>
                                      </p:tavLst>
                                    </p:anim>
                                    <p:set>
                                      <p:cBhvr>
                                        <p:cTn id="40" dur="1" fill="hold">
                                          <p:stCondLst>
                                            <p:cond delay="4999"/>
                                          </p:stCondLst>
                                        </p:cTn>
                                        <p:tgtEl>
                                          <p:spTgt spid="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rowd Laug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667000"/>
            <a:ext cx="9144000" cy="1219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544" fill="hold" nodeType="afterEffect">
                                  <p:stCondLst>
                                    <p:cond delay="0"/>
                                  </p:stCondLst>
                                  <p:childTnLst>
                                    <p:anim calcmode="lin" valueType="num">
                                      <p:cBhvr>
                                        <p:cTn id="6" dur="5000"/>
                                        <p:tgtEl>
                                          <p:spTgt spid="4"/>
                                        </p:tgtEl>
                                        <p:attrNameLst>
                                          <p:attrName>ppt_w</p:attrName>
                                        </p:attrNameLst>
                                      </p:cBhvr>
                                      <p:tavLst>
                                        <p:tav tm="0">
                                          <p:val>
                                            <p:strVal val="ppt_w"/>
                                          </p:val>
                                        </p:tav>
                                        <p:tav tm="100000">
                                          <p:val>
                                            <p:fltVal val="0"/>
                                          </p:val>
                                        </p:tav>
                                      </p:tavLst>
                                    </p:anim>
                                    <p:anim calcmode="lin" valueType="num">
                                      <p:cBhvr>
                                        <p:cTn id="7" dur="5000"/>
                                        <p:tgtEl>
                                          <p:spTgt spid="4"/>
                                        </p:tgtEl>
                                        <p:attrNameLst>
                                          <p:attrName>ppt_h</p:attrName>
                                        </p:attrNameLst>
                                      </p:cBhvr>
                                      <p:tavLst>
                                        <p:tav tm="0">
                                          <p:val>
                                            <p:strVal val="ppt_h"/>
                                          </p:val>
                                        </p:tav>
                                        <p:tav tm="100000">
                                          <p:val>
                                            <p:fltVal val="0"/>
                                          </p:val>
                                        </p:tav>
                                      </p:tavLst>
                                    </p:anim>
                                    <p:anim calcmode="lin" valueType="num">
                                      <p:cBhvr>
                                        <p:cTn id="8" dur="5000"/>
                                        <p:tgtEl>
                                          <p:spTgt spid="4"/>
                                        </p:tgtEl>
                                        <p:attrNameLst>
                                          <p:attrName>ppt_x</p:attrName>
                                        </p:attrNameLst>
                                      </p:cBhvr>
                                      <p:tavLst>
                                        <p:tav tm="0">
                                          <p:val>
                                            <p:strVal val="ppt_x"/>
                                          </p:val>
                                        </p:tav>
                                        <p:tav tm="100000">
                                          <p:val>
                                            <p:fltVal val="0.5"/>
                                          </p:val>
                                        </p:tav>
                                      </p:tavLst>
                                    </p:anim>
                                    <p:anim calcmode="lin" valueType="num">
                                      <p:cBhvr>
                                        <p:cTn id="9" dur="5000"/>
                                        <p:tgtEl>
                                          <p:spTgt spid="4"/>
                                        </p:tgtEl>
                                        <p:attrNameLst>
                                          <p:attrName>ppt_y</p:attrName>
                                        </p:attrNameLst>
                                      </p:cBhvr>
                                      <p:tavLst>
                                        <p:tav tm="0">
                                          <p:val>
                                            <p:strVal val="ppt_y"/>
                                          </p:val>
                                        </p:tav>
                                        <p:tav tm="100000">
                                          <p:val>
                                            <p:fltVal val="0.5"/>
                                          </p:val>
                                        </p:tav>
                                      </p:tavLst>
                                    </p:anim>
                                    <p:set>
                                      <p:cBhvr>
                                        <p:cTn id="10" dur="1" fill="hold">
                                          <p:stCondLst>
                                            <p:cond delay="4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enn&amp;KarenW.jpg"/>
          <p:cNvPicPr>
            <a:picLocks noChangeAspect="1"/>
          </p:cNvPicPr>
          <p:nvPr/>
        </p:nvPicPr>
        <p:blipFill>
          <a:blip r:embed="rId2"/>
          <a:stretch>
            <a:fillRect/>
          </a:stretch>
        </p:blipFill>
        <p:spPr>
          <a:xfrm>
            <a:off x="0" y="3143017"/>
            <a:ext cx="4146634" cy="3336271"/>
          </a:xfrm>
          <a:prstGeom prst="rect">
            <a:avLst/>
          </a:prstGeom>
        </p:spPr>
      </p:pic>
      <p:sp>
        <p:nvSpPr>
          <p:cNvPr id="2" name="Title 1"/>
          <p:cNvSpPr>
            <a:spLocks noGrp="1"/>
          </p:cNvSpPr>
          <p:nvPr>
            <p:ph type="title"/>
          </p:nvPr>
        </p:nvSpPr>
        <p:spPr>
          <a:xfrm>
            <a:off x="450216" y="40341"/>
            <a:ext cx="7912733" cy="1411941"/>
          </a:xfrm>
        </p:spPr>
        <p:txBody>
          <a:bodyPr/>
          <a:lstStyle/>
          <a:p>
            <a:r>
              <a:rPr lang="en-US" sz="4400" b="1" dirty="0" smtClean="0">
                <a:latin typeface="Handwriting - Dakota"/>
                <a:cs typeface="Handwriting - Dakota"/>
              </a:rPr>
              <a:t>“I miss his joy at parties and big bear hug.”</a:t>
            </a:r>
            <a:endParaRPr lang="en-US" sz="4400" dirty="0">
              <a:latin typeface="+mj-lt"/>
            </a:endParaRPr>
          </a:p>
        </p:txBody>
      </p:sp>
      <p:sp>
        <p:nvSpPr>
          <p:cNvPr id="3" name="Content Placeholder 2"/>
          <p:cNvSpPr>
            <a:spLocks noGrp="1"/>
          </p:cNvSpPr>
          <p:nvPr>
            <p:ph idx="1"/>
          </p:nvPr>
        </p:nvSpPr>
        <p:spPr>
          <a:xfrm>
            <a:off x="-34841" y="1807630"/>
            <a:ext cx="8362949" cy="2052968"/>
          </a:xfrm>
        </p:spPr>
        <p:txBody>
          <a:bodyPr>
            <a:normAutofit/>
          </a:bodyPr>
          <a:lstStyle/>
          <a:p>
            <a:r>
              <a:rPr lang="en-US" b="1" dirty="0" smtClean="0">
                <a:latin typeface="Handwriting - Dakota"/>
                <a:cs typeface="Handwriting - Dakota"/>
              </a:rPr>
              <a:t>“I had the joy of watching him blossom into a leader who brought folks together to advocate for us all. </a:t>
            </a:r>
          </a:p>
          <a:p>
            <a:endParaRPr lang="en-US" dirty="0"/>
          </a:p>
        </p:txBody>
      </p:sp>
      <p:sp>
        <p:nvSpPr>
          <p:cNvPr id="5" name="Rectangle 4"/>
          <p:cNvSpPr/>
          <p:nvPr/>
        </p:nvSpPr>
        <p:spPr>
          <a:xfrm>
            <a:off x="4146634" y="3541976"/>
            <a:ext cx="4997368" cy="2308324"/>
          </a:xfrm>
          <a:prstGeom prst="rect">
            <a:avLst/>
          </a:prstGeom>
        </p:spPr>
        <p:txBody>
          <a:bodyPr wrap="square">
            <a:spAutoFit/>
          </a:bodyPr>
          <a:lstStyle/>
          <a:p>
            <a:r>
              <a:rPr lang="en-US" sz="2400" b="1" dirty="0" smtClean="0">
                <a:solidFill>
                  <a:schemeClr val="tx2"/>
                </a:solidFill>
                <a:latin typeface="Handwriting - Dakota"/>
                <a:cs typeface="Handwriting - Dakota"/>
              </a:rPr>
              <a:t>I especially remember </a:t>
            </a:r>
            <a:r>
              <a:rPr lang="en-US" sz="2400" b="1" dirty="0" err="1" smtClean="0">
                <a:solidFill>
                  <a:schemeClr val="tx2"/>
                </a:solidFill>
                <a:latin typeface="Handwriting - Dakota"/>
                <a:cs typeface="Handwriting - Dakota"/>
              </a:rPr>
              <a:t>NAMI's</a:t>
            </a:r>
            <a:r>
              <a:rPr lang="en-US" sz="2400" b="1" dirty="0" smtClean="0">
                <a:solidFill>
                  <a:schemeClr val="tx2"/>
                </a:solidFill>
                <a:latin typeface="Handwriting - Dakota"/>
                <a:cs typeface="Handwriting - Dakota"/>
              </a:rPr>
              <a:t> voter registration program I Vote, I Count where he energized so many first time voters. “</a:t>
            </a:r>
          </a:p>
          <a:p>
            <a:r>
              <a:rPr lang="en-US" sz="2400" b="1" dirty="0" smtClean="0">
                <a:solidFill>
                  <a:schemeClr val="tx2"/>
                </a:solidFill>
                <a:latin typeface="Handwriting - Dakota"/>
                <a:cs typeface="Handwriting - Dakota"/>
              </a:rPr>
              <a:t>- Karen </a:t>
            </a:r>
            <a:r>
              <a:rPr lang="en-US" sz="2400" b="1" dirty="0" err="1" smtClean="0">
                <a:solidFill>
                  <a:schemeClr val="tx2"/>
                </a:solidFill>
                <a:latin typeface="Handwriting - Dakota"/>
                <a:cs typeface="Handwriting - Dakota"/>
              </a:rPr>
              <a:t>Willimann</a:t>
            </a:r>
            <a:endParaRPr lang="en-US" sz="2400" b="1" dirty="0">
              <a:solidFill>
                <a:schemeClr val="tx2"/>
              </a:solidFill>
              <a:latin typeface="Handwriting - Dakota"/>
              <a:cs typeface="Handwriting - Dakot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lide(fromBottom)">
                                      <p:cBhvr>
                                        <p:cTn id="11" dur="3000"/>
                                        <p:tgtEl>
                                          <p:spTgt spid="3">
                                            <p:txEl>
                                              <p:pRg st="0" end="0"/>
                                            </p:txEl>
                                          </p:spTgt>
                                        </p:tgtEl>
                                      </p:cBhvr>
                                    </p:animEffect>
                                  </p:childTnLst>
                                </p:cTn>
                              </p:par>
                            </p:childTnLst>
                          </p:cTn>
                        </p:par>
                        <p:par>
                          <p:cTn id="12" fill="hold">
                            <p:stCondLst>
                              <p:cond delay="5000"/>
                            </p:stCondLst>
                            <p:childTnLst>
                              <p:par>
                                <p:cTn id="13" presetID="37"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0"/>
                                        <p:tgtEl>
                                          <p:spTgt spid="5"/>
                                        </p:tgtEl>
                                      </p:cBhvr>
                                    </p:animEffect>
                                    <p:anim calcmode="lin" valueType="num">
                                      <p:cBhvr>
                                        <p:cTn id="16" dur="5000" fill="hold"/>
                                        <p:tgtEl>
                                          <p:spTgt spid="5"/>
                                        </p:tgtEl>
                                        <p:attrNameLst>
                                          <p:attrName>ppt_x</p:attrName>
                                        </p:attrNameLst>
                                      </p:cBhvr>
                                      <p:tavLst>
                                        <p:tav tm="0">
                                          <p:val>
                                            <p:strVal val="#ppt_x"/>
                                          </p:val>
                                        </p:tav>
                                        <p:tav tm="100000">
                                          <p:val>
                                            <p:strVal val="#ppt_x"/>
                                          </p:val>
                                        </p:tav>
                                      </p:tavLst>
                                    </p:anim>
                                    <p:anim calcmode="lin" valueType="num">
                                      <p:cBhvr>
                                        <p:cTn id="17" dur="4500" decel="100000" fill="hold"/>
                                        <p:tgtEl>
                                          <p:spTgt spid="5"/>
                                        </p:tgtEl>
                                        <p:attrNameLst>
                                          <p:attrName>ppt_y</p:attrName>
                                        </p:attrNameLst>
                                      </p:cBhvr>
                                      <p:tavLst>
                                        <p:tav tm="0">
                                          <p:val>
                                            <p:strVal val="#ppt_y+1"/>
                                          </p:val>
                                        </p:tav>
                                        <p:tav tm="100000">
                                          <p:val>
                                            <p:strVal val="#ppt_y-.03"/>
                                          </p:val>
                                        </p:tav>
                                      </p:tavLst>
                                    </p:anim>
                                    <p:anim calcmode="lin" valueType="num">
                                      <p:cBhvr>
                                        <p:cTn id="18" dur="500" accel="100000" fill="hold">
                                          <p:stCondLst>
                                            <p:cond delay="4500"/>
                                          </p:stCondLst>
                                        </p:cTn>
                                        <p:tgtEl>
                                          <p:spTgt spid="5"/>
                                        </p:tgtEl>
                                        <p:attrNameLst>
                                          <p:attrName>ppt_y</p:attrName>
                                        </p:attrNameLst>
                                      </p:cBhvr>
                                      <p:tavLst>
                                        <p:tav tm="0">
                                          <p:val>
                                            <p:strVal val="#ppt_y-.03"/>
                                          </p:val>
                                        </p:tav>
                                        <p:tav tm="100000">
                                          <p:val>
                                            <p:strVal val="#ppt_y"/>
                                          </p:val>
                                        </p:tav>
                                      </p:tavLst>
                                    </p:anim>
                                  </p:childTnLst>
                                </p:cTn>
                              </p:par>
                            </p:childTnLst>
                          </p:cTn>
                        </p:par>
                        <p:par>
                          <p:cTn id="19" fill="hold">
                            <p:stCondLst>
                              <p:cond delay="10000"/>
                            </p:stCondLst>
                            <p:childTnLst>
                              <p:par>
                                <p:cTn id="20" presetID="2" presetClass="exit" presetSubtype="6" accel="50000" decel="50000" fill="hold" nodeType="afterEffect">
                                  <p:stCondLst>
                                    <p:cond delay="0"/>
                                  </p:stCondLst>
                                  <p:childTnLst>
                                    <p:anim calcmode="lin" valueType="num">
                                      <p:cBhvr additive="base">
                                        <p:cTn id="21" dur="5000"/>
                                        <p:tgtEl>
                                          <p:spTgt spid="6"/>
                                        </p:tgtEl>
                                        <p:attrNameLst>
                                          <p:attrName>ppt_x</p:attrName>
                                        </p:attrNameLst>
                                      </p:cBhvr>
                                      <p:tavLst>
                                        <p:tav tm="0">
                                          <p:val>
                                            <p:strVal val="ppt_x"/>
                                          </p:val>
                                        </p:tav>
                                        <p:tav tm="100000">
                                          <p:val>
                                            <p:strVal val="1+ppt_w/2"/>
                                          </p:val>
                                        </p:tav>
                                      </p:tavLst>
                                    </p:anim>
                                    <p:anim calcmode="lin" valueType="num">
                                      <p:cBhvr additive="base">
                                        <p:cTn id="22" dur="5000"/>
                                        <p:tgtEl>
                                          <p:spTgt spid="6"/>
                                        </p:tgtEl>
                                        <p:attrNameLst>
                                          <p:attrName>ppt_y</p:attrName>
                                        </p:attrNameLst>
                                      </p:cBhvr>
                                      <p:tavLst>
                                        <p:tav tm="0">
                                          <p:val>
                                            <p:strVal val="ppt_y"/>
                                          </p:val>
                                        </p:tav>
                                        <p:tav tm="100000">
                                          <p:val>
                                            <p:strVal val="1+ppt_h/2"/>
                                          </p:val>
                                        </p:tav>
                                      </p:tavLst>
                                    </p:anim>
                                    <p:set>
                                      <p:cBhvr>
                                        <p:cTn id="23"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16" y="40341"/>
            <a:ext cx="8220555" cy="1411941"/>
          </a:xfrm>
        </p:spPr>
        <p:txBody>
          <a:bodyPr/>
          <a:lstStyle/>
          <a:p>
            <a:r>
              <a:rPr lang="en-US" dirty="0" smtClean="0">
                <a:latin typeface="+mj-lt"/>
              </a:rPr>
              <a:t>“Glenn was known by so many people”</a:t>
            </a:r>
            <a:endParaRPr lang="en-US" dirty="0">
              <a:latin typeface="+mj-lt"/>
            </a:endParaRPr>
          </a:p>
        </p:txBody>
      </p:sp>
      <p:sp>
        <p:nvSpPr>
          <p:cNvPr id="3" name="Content Placeholder 2"/>
          <p:cNvSpPr>
            <a:spLocks noGrp="1"/>
          </p:cNvSpPr>
          <p:nvPr>
            <p:ph idx="1"/>
          </p:nvPr>
        </p:nvSpPr>
        <p:spPr>
          <a:xfrm>
            <a:off x="450215" y="1758775"/>
            <a:ext cx="8220556" cy="3511443"/>
          </a:xfrm>
        </p:spPr>
        <p:txBody>
          <a:bodyPr>
            <a:normAutofit/>
          </a:bodyPr>
          <a:lstStyle/>
          <a:p>
            <a:r>
              <a:rPr lang="en-US" dirty="0" smtClean="0"/>
              <a:t>“..and always helped someone in need. Glenn could talk to 1 person or Hundreds at a time and he was very compassionate with everyone. I will always remember how you helped me with your understanding and compassion.” ~ Alan Stone,</a:t>
            </a:r>
          </a:p>
          <a:p>
            <a:endParaRPr lang="en-US" dirty="0" smtClean="0">
              <a:latin typeface="Handwriting - Dakota"/>
              <a:cs typeface="Handwriting - Dakota"/>
            </a:endParaRPr>
          </a:p>
          <a:p>
            <a:endParaRPr lang="en-US" dirty="0"/>
          </a:p>
        </p:txBody>
      </p:sp>
      <p:pic>
        <p:nvPicPr>
          <p:cNvPr id="6" name="Picture 5"/>
          <p:cNvPicPr>
            <a:picLocks noChangeAspect="1"/>
          </p:cNvPicPr>
          <p:nvPr/>
        </p:nvPicPr>
        <p:blipFill>
          <a:blip r:embed="rId2"/>
          <a:stretch>
            <a:fillRect/>
          </a:stretch>
        </p:blipFill>
        <p:spPr>
          <a:xfrm>
            <a:off x="4537872" y="4170623"/>
            <a:ext cx="3804423" cy="2520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par>
                          <p:cTn id="11" fill="hold">
                            <p:stCondLst>
                              <p:cond delay="5000"/>
                            </p:stCondLst>
                            <p:childTnLst>
                              <p:par>
                                <p:cTn id="12" presetID="12" presetClass="entr" presetSubtype="4"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lide(fromBottom)">
                                      <p:cBhvr>
                                        <p:cTn id="14" dur="5000"/>
                                        <p:tgtEl>
                                          <p:spTgt spid="3">
                                            <p:txEl>
                                              <p:pRg st="0" end="0"/>
                                            </p:txEl>
                                          </p:spTgt>
                                        </p:tgtEl>
                                      </p:cBhvr>
                                    </p:animEffect>
                                  </p:childTnLst>
                                </p:cTn>
                              </p:par>
                            </p:childTnLst>
                          </p:cTn>
                        </p:par>
                        <p:par>
                          <p:cTn id="15" fill="hold">
                            <p:stCondLst>
                              <p:cond delay="10000"/>
                            </p:stCondLst>
                            <p:childTnLst>
                              <p:par>
                                <p:cTn id="16" presetID="2" presetClass="exit" presetSubtype="8" accel="50000" decel="50000" fill="hold" nodeType="afterEffect">
                                  <p:stCondLst>
                                    <p:cond delay="0"/>
                                  </p:stCondLst>
                                  <p:childTnLst>
                                    <p:anim calcmode="lin" valueType="num">
                                      <p:cBhvr additive="base">
                                        <p:cTn id="17" dur="5000"/>
                                        <p:tgtEl>
                                          <p:spTgt spid="6"/>
                                        </p:tgtEl>
                                        <p:attrNameLst>
                                          <p:attrName>ppt_x</p:attrName>
                                        </p:attrNameLst>
                                      </p:cBhvr>
                                      <p:tavLst>
                                        <p:tav tm="0">
                                          <p:val>
                                            <p:strVal val="ppt_x"/>
                                          </p:val>
                                        </p:tav>
                                        <p:tav tm="100000">
                                          <p:val>
                                            <p:strVal val="0-ppt_w/2"/>
                                          </p:val>
                                        </p:tav>
                                      </p:tavLst>
                                    </p:anim>
                                    <p:anim calcmode="lin" valueType="num">
                                      <p:cBhvr additive="base">
                                        <p:cTn id="18" dur="5000"/>
                                        <p:tgtEl>
                                          <p:spTgt spid="6"/>
                                        </p:tgtEl>
                                        <p:attrNameLst>
                                          <p:attrName>ppt_y</p:attrName>
                                        </p:attrNameLst>
                                      </p:cBhvr>
                                      <p:tavLst>
                                        <p:tav tm="0">
                                          <p:val>
                                            <p:strVal val="ppt_y"/>
                                          </p:val>
                                        </p:tav>
                                        <p:tav tm="100000">
                                          <p:val>
                                            <p:strVal val="ppt_y"/>
                                          </p:val>
                                        </p:tav>
                                      </p:tavLst>
                                    </p:anim>
                                    <p:set>
                                      <p:cBhvr>
                                        <p:cTn id="19"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94" y="0"/>
            <a:ext cx="8716406" cy="1411941"/>
          </a:xfrm>
        </p:spPr>
        <p:txBody>
          <a:bodyPr/>
          <a:lstStyle/>
          <a:p>
            <a:r>
              <a:rPr lang="en-US" dirty="0" smtClean="0">
                <a:latin typeface="+mj-lt"/>
              </a:rPr>
              <a:t>“</a:t>
            </a:r>
            <a:r>
              <a:rPr lang="en-US" sz="3600" dirty="0" smtClean="0">
                <a:latin typeface="Handwriting - Dakota"/>
                <a:cs typeface="Handwriting - Dakota"/>
              </a:rPr>
              <a:t>He was an exceptional man and a role model for others, including me.” </a:t>
            </a:r>
            <a:endParaRPr lang="en-US" dirty="0">
              <a:latin typeface="Handwriting - Dakota"/>
              <a:cs typeface="Handwriting - Dakota"/>
            </a:endParaRPr>
          </a:p>
        </p:txBody>
      </p:sp>
      <p:sp>
        <p:nvSpPr>
          <p:cNvPr id="3" name="Content Placeholder 2"/>
          <p:cNvSpPr>
            <a:spLocks noGrp="1"/>
          </p:cNvSpPr>
          <p:nvPr>
            <p:ph idx="1"/>
          </p:nvPr>
        </p:nvSpPr>
        <p:spPr>
          <a:xfrm>
            <a:off x="427594" y="2027476"/>
            <a:ext cx="8220556" cy="3511443"/>
          </a:xfrm>
        </p:spPr>
        <p:txBody>
          <a:bodyPr>
            <a:normAutofit fontScale="92500"/>
          </a:bodyPr>
          <a:lstStyle/>
          <a:p>
            <a:r>
              <a:rPr lang="en-US" dirty="0" smtClean="0">
                <a:latin typeface="Handwriting - Dakota"/>
                <a:cs typeface="Handwriting - Dakota"/>
              </a:rPr>
              <a:t>“I got to know Glenn when we were neighbors in the southeast part of West Chester, and got to work with him on a number of local issues.. I am sorry to learn of his passing, and all I can offer to his family and friends is my testimony about how Glenn made other people's lives better.” </a:t>
            </a:r>
          </a:p>
          <a:p>
            <a:r>
              <a:rPr lang="en-US" sz="1946" dirty="0" smtClean="0">
                <a:latin typeface="Handwriting - Dakota"/>
                <a:cs typeface="Handwriting - Dakota"/>
              </a:rPr>
              <a:t>- Jim Jones West Chester Borough Council</a:t>
            </a:r>
          </a:p>
          <a:p>
            <a:endParaRPr lang="en-US" dirty="0" smtClean="0">
              <a:latin typeface="Handwriting - Dakota"/>
              <a:cs typeface="Handwriting - Dakota"/>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slide(fromBottom)">
                                      <p:cBhvr>
                                        <p:cTn id="10" dur="3000"/>
                                        <p:tgtEl>
                                          <p:spTgt spid="3">
                                            <p:txEl>
                                              <p:pRg st="0" end="0"/>
                                            </p:txEl>
                                          </p:spTgt>
                                        </p:tgtEl>
                                      </p:cBhvr>
                                    </p:animEffect>
                                  </p:childTnLst>
                                </p:cTn>
                              </p:par>
                            </p:childTnLst>
                          </p:cTn>
                        </p:par>
                        <p:par>
                          <p:cTn id="11" fill="hold">
                            <p:stCondLst>
                              <p:cond delay="3000"/>
                            </p:stCondLst>
                            <p:childTnLst>
                              <p:par>
                                <p:cTn id="12" presetID="1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slide(fromBottom)">
                                      <p:cBhvr>
                                        <p:cTn id="14"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606" y="162938"/>
            <a:ext cx="7570787" cy="1452282"/>
          </a:xfrm>
        </p:spPr>
        <p:txBody>
          <a:bodyPr/>
          <a:lstStyle/>
          <a:p>
            <a:r>
              <a:rPr lang="en-US" sz="3600" dirty="0" smtClean="0"/>
              <a:t/>
            </a:r>
            <a:br>
              <a:rPr lang="en-US" sz="3600" dirty="0" smtClean="0"/>
            </a:br>
            <a:r>
              <a:rPr lang="en-US" sz="6000" dirty="0" smtClean="0">
                <a:latin typeface="+mj-lt"/>
              </a:rPr>
              <a:t>A Poem for Glenn</a:t>
            </a:r>
            <a:br>
              <a:rPr lang="en-US" sz="6000" dirty="0" smtClean="0">
                <a:latin typeface="+mj-lt"/>
              </a:rPr>
            </a:br>
            <a:r>
              <a:rPr lang="en-US" dirty="0" smtClean="0"/>
              <a:t/>
            </a:r>
            <a:br>
              <a:rPr lang="en-US" dirty="0" smtClean="0"/>
            </a:br>
            <a:endParaRPr lang="en-US" dirty="0"/>
          </a:p>
        </p:txBody>
      </p:sp>
      <p:sp>
        <p:nvSpPr>
          <p:cNvPr id="3" name="Content Placeholder 2"/>
          <p:cNvSpPr>
            <a:spLocks noGrp="1"/>
          </p:cNvSpPr>
          <p:nvPr>
            <p:ph idx="1"/>
          </p:nvPr>
        </p:nvSpPr>
        <p:spPr>
          <a:xfrm>
            <a:off x="390795" y="1615220"/>
            <a:ext cx="3855777" cy="4589346"/>
          </a:xfrm>
        </p:spPr>
        <p:txBody>
          <a:bodyPr>
            <a:normAutofit fontScale="92500" lnSpcReduction="20000"/>
          </a:bodyPr>
          <a:lstStyle/>
          <a:p>
            <a:pPr>
              <a:buNone/>
            </a:pPr>
            <a:r>
              <a:rPr lang="en-US" sz="5714" dirty="0" smtClean="0"/>
              <a:t>Passing Leaves</a:t>
            </a:r>
            <a:br>
              <a:rPr lang="en-US" sz="5714" dirty="0" smtClean="0"/>
            </a:br>
            <a:r>
              <a:rPr lang="en-US" sz="3200" dirty="0" smtClean="0"/>
              <a:t>by Gayle Bluebird</a:t>
            </a:r>
            <a:endParaRPr lang="en-US" sz="3200" b="1" dirty="0" smtClean="0"/>
          </a:p>
          <a:p>
            <a:pPr>
              <a:buNone/>
            </a:pPr>
            <a:r>
              <a:rPr lang="en-US" sz="3200" b="1" dirty="0" smtClean="0"/>
              <a:t>Glenn </a:t>
            </a:r>
          </a:p>
          <a:p>
            <a:r>
              <a:rPr lang="en-US" dirty="0" smtClean="0"/>
              <a:t>Was the same</a:t>
            </a:r>
          </a:p>
          <a:p>
            <a:r>
              <a:rPr lang="en-US" dirty="0" smtClean="0"/>
              <a:t>Everywhere—</a:t>
            </a:r>
          </a:p>
          <a:p>
            <a:r>
              <a:rPr lang="en-US" dirty="0" smtClean="0"/>
              <a:t>Big bold dependable,</a:t>
            </a:r>
            <a:endParaRPr lang="en-US" dirty="0"/>
          </a:p>
        </p:txBody>
      </p:sp>
      <p:pic>
        <p:nvPicPr>
          <p:cNvPr id="6" name="Picture 5"/>
          <p:cNvPicPr>
            <a:picLocks noChangeAspect="1"/>
          </p:cNvPicPr>
          <p:nvPr/>
        </p:nvPicPr>
        <p:blipFill>
          <a:blip r:embed="rId3"/>
          <a:stretch>
            <a:fillRect/>
          </a:stretch>
        </p:blipFill>
        <p:spPr>
          <a:xfrm rot="1362742">
            <a:off x="4706553" y="1342368"/>
            <a:ext cx="3301844" cy="2470916"/>
          </a:xfrm>
          <a:prstGeom prst="rect">
            <a:avLst/>
          </a:prstGeom>
        </p:spPr>
      </p:pic>
      <p:sp>
        <p:nvSpPr>
          <p:cNvPr id="9" name="Rectangle 8"/>
          <p:cNvSpPr/>
          <p:nvPr/>
        </p:nvSpPr>
        <p:spPr>
          <a:xfrm>
            <a:off x="4357555" y="3957242"/>
            <a:ext cx="5118886" cy="2677656"/>
          </a:xfrm>
          <a:prstGeom prst="rect">
            <a:avLst/>
          </a:prstGeom>
        </p:spPr>
        <p:txBody>
          <a:bodyPr wrap="square">
            <a:spAutoFit/>
          </a:bodyPr>
          <a:lstStyle/>
          <a:p>
            <a:pPr>
              <a:buFont typeface="Arial"/>
              <a:buChar char="•"/>
            </a:pPr>
            <a:r>
              <a:rPr lang="en-US" sz="2800" dirty="0" smtClean="0">
                <a:solidFill>
                  <a:srgbClr val="2F1F58"/>
                </a:solidFill>
              </a:rPr>
              <a:t>He eased into</a:t>
            </a:r>
          </a:p>
          <a:p>
            <a:pPr>
              <a:buFont typeface="Arial"/>
              <a:buChar char="•"/>
            </a:pPr>
            <a:r>
              <a:rPr lang="en-US" sz="2800" dirty="0" smtClean="0">
                <a:solidFill>
                  <a:srgbClr val="2F1F58"/>
                </a:solidFill>
              </a:rPr>
              <a:t>   Every situation—</a:t>
            </a:r>
          </a:p>
          <a:p>
            <a:pPr>
              <a:buFont typeface="Arial"/>
              <a:buChar char="•"/>
            </a:pPr>
            <a:r>
              <a:rPr lang="en-US" sz="2800" dirty="0" smtClean="0">
                <a:solidFill>
                  <a:srgbClr val="2F1F58"/>
                </a:solidFill>
              </a:rPr>
              <a:t>   Never announced</a:t>
            </a:r>
          </a:p>
          <a:p>
            <a:pPr>
              <a:buFont typeface="Arial"/>
              <a:buChar char="•"/>
            </a:pPr>
            <a:r>
              <a:rPr lang="en-US" sz="2800" dirty="0" smtClean="0">
                <a:solidFill>
                  <a:srgbClr val="2F1F58"/>
                </a:solidFill>
              </a:rPr>
              <a:t>Or scheduled ahead,</a:t>
            </a:r>
          </a:p>
          <a:p>
            <a:pPr>
              <a:buFont typeface="Arial"/>
              <a:buChar char="•"/>
            </a:pPr>
            <a:r>
              <a:rPr lang="en-US" sz="2800" dirty="0" smtClean="0">
                <a:solidFill>
                  <a:srgbClr val="2F1F58"/>
                </a:solidFill>
              </a:rPr>
              <a:t>He was there just</a:t>
            </a:r>
          </a:p>
          <a:p>
            <a:pPr>
              <a:buFont typeface="Arial"/>
              <a:buChar char="•"/>
            </a:pPr>
            <a:r>
              <a:rPr lang="en-US" sz="2800" dirty="0" smtClean="0">
                <a:solidFill>
                  <a:srgbClr val="2F1F58"/>
                </a:solidFill>
              </a:rPr>
              <a:t>When you needed him</a:t>
            </a:r>
            <a:r>
              <a:rPr lang="en-US" sz="2400" dirty="0" smtClean="0">
                <a:solidFill>
                  <a:srgbClr val="2F1F58"/>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par>
                          <p:cTn id="9" fill="hold">
                            <p:stCondLst>
                              <p:cond delay="800"/>
                            </p:stCondLst>
                            <p:childTnLst>
                              <p:par>
                                <p:cTn id="10" presetID="37"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6" fill="hold">
                            <p:stCondLst>
                              <p:cond delay="2800"/>
                            </p:stCondLst>
                            <p:childTnLst>
                              <p:par>
                                <p:cTn id="17" presetID="37"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2"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23" fill="hold">
                            <p:stCondLst>
                              <p:cond delay="4800"/>
                            </p:stCondLst>
                            <p:childTnLst>
                              <p:par>
                                <p:cTn id="24" presetID="37"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2000"/>
                                        <p:tgtEl>
                                          <p:spTgt spid="3">
                                            <p:txEl>
                                              <p:pRg st="2" end="2"/>
                                            </p:txEl>
                                          </p:spTgt>
                                        </p:tgtEl>
                                      </p:cBhvr>
                                    </p:animEffect>
                                    <p:anim calcmode="lin" valueType="num">
                                      <p:cBhvr>
                                        <p:cTn id="2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8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9" dur="200" accel="100000" fill="hold">
                                          <p:stCondLst>
                                            <p:cond delay="18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30" fill="hold">
                            <p:stCondLst>
                              <p:cond delay="6800"/>
                            </p:stCondLst>
                            <p:childTnLst>
                              <p:par>
                                <p:cTn id="31" presetID="37"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000"/>
                                        <p:tgtEl>
                                          <p:spTgt spid="3">
                                            <p:txEl>
                                              <p:pRg st="3" end="3"/>
                                            </p:txEl>
                                          </p:spTgt>
                                        </p:tgtEl>
                                      </p:cBhvr>
                                    </p:animEffect>
                                    <p:anim calcmode="lin" valueType="num">
                                      <p:cBhvr>
                                        <p:cTn id="34"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8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6" dur="200" accel="100000" fill="hold">
                                          <p:stCondLst>
                                            <p:cond delay="18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37" fill="hold">
                            <p:stCondLst>
                              <p:cond delay="8800"/>
                            </p:stCondLst>
                            <p:childTnLst>
                              <p:par>
                                <p:cTn id="38" presetID="37" presetClass="entr" presetSubtype="0"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2000"/>
                                        <p:tgtEl>
                                          <p:spTgt spid="3">
                                            <p:txEl>
                                              <p:pRg st="4" end="4"/>
                                            </p:txEl>
                                          </p:spTgt>
                                        </p:tgtEl>
                                      </p:cBhvr>
                                    </p:animEffect>
                                    <p:anim calcmode="lin" valueType="num">
                                      <p:cBhvr>
                                        <p:cTn id="4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8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3" dur="200" accel="100000" fill="hold">
                                          <p:stCondLst>
                                            <p:cond delay="18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par>
                          <p:cTn id="44" fill="hold">
                            <p:stCondLst>
                              <p:cond delay="108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0" fill="hold"/>
                                        <p:tgtEl>
                                          <p:spTgt spid="9"/>
                                        </p:tgtEl>
                                        <p:attrNameLst>
                                          <p:attrName>ppt_x</p:attrName>
                                        </p:attrNameLst>
                                      </p:cBhvr>
                                      <p:tavLst>
                                        <p:tav tm="0">
                                          <p:val>
                                            <p:strVal val="1+#ppt_w/2"/>
                                          </p:val>
                                        </p:tav>
                                        <p:tav tm="100000">
                                          <p:val>
                                            <p:strVal val="#ppt_x"/>
                                          </p:val>
                                        </p:tav>
                                      </p:tavLst>
                                    </p:anim>
                                    <p:anim calcmode="lin" valueType="num">
                                      <p:cBhvr additive="base">
                                        <p:cTn id="48" dur="50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15800"/>
                            </p:stCondLst>
                            <p:childTnLst>
                              <p:par>
                                <p:cTn id="50" presetID="35" presetClass="emph" presetSubtype="0" fill="hold" nodeType="after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0"/>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latin typeface="+mj-lt"/>
              </a:rPr>
              <a:t>Passing Leaves</a:t>
            </a:r>
            <a:endParaRPr lang="en-US" sz="8000" dirty="0">
              <a:latin typeface="+mj-lt"/>
            </a:endParaRPr>
          </a:p>
        </p:txBody>
      </p:sp>
      <p:pic>
        <p:nvPicPr>
          <p:cNvPr id="5" name="Picture 4"/>
          <p:cNvPicPr>
            <a:picLocks noChangeAspect="1"/>
          </p:cNvPicPr>
          <p:nvPr/>
        </p:nvPicPr>
        <p:blipFill>
          <a:blip r:embed="rId2"/>
          <a:stretch>
            <a:fillRect/>
          </a:stretch>
        </p:blipFill>
        <p:spPr>
          <a:xfrm rot="20640470">
            <a:off x="678188" y="4280829"/>
            <a:ext cx="3027842" cy="2270882"/>
          </a:xfrm>
          <a:prstGeom prst="rect">
            <a:avLst/>
          </a:prstGeom>
        </p:spPr>
      </p:pic>
      <p:pic>
        <p:nvPicPr>
          <p:cNvPr id="6" name="Picture 5"/>
          <p:cNvPicPr>
            <a:picLocks noChangeAspect="1"/>
          </p:cNvPicPr>
          <p:nvPr/>
        </p:nvPicPr>
        <p:blipFill>
          <a:blip r:embed="rId3"/>
          <a:stretch>
            <a:fillRect/>
          </a:stretch>
        </p:blipFill>
        <p:spPr>
          <a:xfrm>
            <a:off x="4698241" y="1452282"/>
            <a:ext cx="4006654" cy="2998356"/>
          </a:xfrm>
          <a:prstGeom prst="rect">
            <a:avLst/>
          </a:prstGeom>
        </p:spPr>
      </p:pic>
      <p:sp>
        <p:nvSpPr>
          <p:cNvPr id="7" name="Rectangle 6"/>
          <p:cNvSpPr/>
          <p:nvPr/>
        </p:nvSpPr>
        <p:spPr>
          <a:xfrm>
            <a:off x="126241" y="1452282"/>
            <a:ext cx="4572000" cy="2677656"/>
          </a:xfrm>
          <a:prstGeom prst="rect">
            <a:avLst/>
          </a:prstGeom>
        </p:spPr>
        <p:txBody>
          <a:bodyPr>
            <a:spAutoFit/>
          </a:bodyPr>
          <a:lstStyle/>
          <a:p>
            <a:pPr>
              <a:buFont typeface="Arial"/>
              <a:buChar char="•"/>
            </a:pPr>
            <a:r>
              <a:rPr lang="en-US" sz="2800" dirty="0" smtClean="0">
                <a:solidFill>
                  <a:srgbClr val="2F1F58"/>
                </a:solidFill>
              </a:rPr>
              <a:t>Lending a hand,</a:t>
            </a:r>
          </a:p>
          <a:p>
            <a:pPr>
              <a:buFont typeface="Arial"/>
              <a:buChar char="•"/>
            </a:pPr>
            <a:r>
              <a:rPr lang="en-US" sz="2800" dirty="0" smtClean="0">
                <a:solidFill>
                  <a:srgbClr val="2F1F58"/>
                </a:solidFill>
              </a:rPr>
              <a:t>    Fixing, adjusting,</a:t>
            </a:r>
          </a:p>
          <a:p>
            <a:pPr>
              <a:buFont typeface="Arial"/>
              <a:buChar char="•"/>
            </a:pPr>
            <a:r>
              <a:rPr lang="en-US" sz="2800" dirty="0" smtClean="0">
                <a:solidFill>
                  <a:srgbClr val="2F1F58"/>
                </a:solidFill>
              </a:rPr>
              <a:t>Microphones, calling</a:t>
            </a:r>
          </a:p>
          <a:p>
            <a:pPr>
              <a:buFont typeface="Arial"/>
              <a:buChar char="•"/>
            </a:pPr>
            <a:r>
              <a:rPr lang="en-US" sz="2800" dirty="0" smtClean="0">
                <a:solidFill>
                  <a:srgbClr val="2F1F58"/>
                </a:solidFill>
              </a:rPr>
              <a:t>Names up to stage</a:t>
            </a:r>
          </a:p>
          <a:p>
            <a:pPr>
              <a:buFont typeface="Arial"/>
              <a:buChar char="•"/>
            </a:pPr>
            <a:r>
              <a:rPr lang="en-US" sz="2800" dirty="0" smtClean="0">
                <a:solidFill>
                  <a:srgbClr val="2F1F58"/>
                </a:solidFill>
              </a:rPr>
              <a:t>And remembering them--</a:t>
            </a:r>
          </a:p>
          <a:p>
            <a:pPr>
              <a:buFont typeface="Arial"/>
              <a:buChar char="•"/>
            </a:pPr>
            <a:r>
              <a:rPr lang="en-US" sz="2800" dirty="0" smtClean="0">
                <a:solidFill>
                  <a:srgbClr val="2F1F58"/>
                </a:solidFill>
              </a:rPr>
              <a:t>We will miss him,</a:t>
            </a:r>
          </a:p>
        </p:txBody>
      </p:sp>
      <p:sp>
        <p:nvSpPr>
          <p:cNvPr id="8" name="Rectangle 7"/>
          <p:cNvSpPr/>
          <p:nvPr/>
        </p:nvSpPr>
        <p:spPr>
          <a:xfrm>
            <a:off x="4132895" y="5032050"/>
            <a:ext cx="4572000" cy="1384995"/>
          </a:xfrm>
          <a:prstGeom prst="rect">
            <a:avLst/>
          </a:prstGeom>
        </p:spPr>
        <p:txBody>
          <a:bodyPr>
            <a:spAutoFit/>
          </a:bodyPr>
          <a:lstStyle/>
          <a:p>
            <a:pPr>
              <a:buFont typeface="Arial"/>
              <a:buChar char="•"/>
            </a:pPr>
            <a:r>
              <a:rPr lang="en-US" sz="2800" dirty="0" smtClean="0">
                <a:solidFill>
                  <a:srgbClr val="2F1F58"/>
                </a:solidFill>
              </a:rPr>
              <a:t>Like the seasons </a:t>
            </a:r>
          </a:p>
          <a:p>
            <a:pPr>
              <a:buFont typeface="Arial"/>
              <a:buChar char="•"/>
            </a:pPr>
            <a:r>
              <a:rPr lang="en-US" sz="2800" dirty="0" smtClean="0">
                <a:solidFill>
                  <a:srgbClr val="2F1F58"/>
                </a:solidFill>
              </a:rPr>
              <a:t>That imperceptibly </a:t>
            </a:r>
          </a:p>
          <a:p>
            <a:pPr>
              <a:buFont typeface="Arial"/>
              <a:buChar char="•"/>
            </a:pPr>
            <a:r>
              <a:rPr lang="en-US" sz="2800" dirty="0" smtClean="0">
                <a:solidFill>
                  <a:srgbClr val="2F1F58"/>
                </a:solidFill>
              </a:rPr>
              <a:t>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withEffect">
                                  <p:stCondLst>
                                    <p:cond delay="0"/>
                                  </p:stCondLst>
                                  <p:childTnLst>
                                    <p:anim calcmode="discrete" valueType="str">
                                      <p:cBhvr>
                                        <p:cTn id="6" dur="5000" fill="hold"/>
                                        <p:tgtEl>
                                          <p:spTgt spid="6"/>
                                        </p:tgtEl>
                                        <p:attrNameLst>
                                          <p:attrName>style.visibility</p:attrName>
                                        </p:attrNameLst>
                                      </p:cBhvr>
                                      <p:tavLst>
                                        <p:tav tm="0">
                                          <p:val>
                                            <p:strVal val="hidden"/>
                                          </p:val>
                                        </p:tav>
                                        <p:tav tm="50000">
                                          <p:val>
                                            <p:strVal val="visible"/>
                                          </p:val>
                                        </p:tav>
                                      </p:tavLst>
                                    </p:anim>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1500" accel="50000" decel="50000" autoRev="1" fill="hold">
                                          <p:stCondLst>
                                            <p:cond delay="0"/>
                                          </p:stCondLst>
                                        </p:cTn>
                                        <p:tgtEl>
                                          <p:spTgt spid="2"/>
                                        </p:tgtEl>
                                        <p:attrNameLst>
                                          <p:attrName>ppt_x</p:attrName>
                                          <p:attrName>ppt_y</p:attrName>
                                        </p:attrNameLst>
                                      </p:cBhvr>
                                    </p:animMotion>
                                    <p:animRot by="1500000">
                                      <p:cBhvr>
                                        <p:cTn id="9" dur="750" fill="hold">
                                          <p:stCondLst>
                                            <p:cond delay="0"/>
                                          </p:stCondLst>
                                        </p:cTn>
                                        <p:tgtEl>
                                          <p:spTgt spid="2"/>
                                        </p:tgtEl>
                                        <p:attrNameLst>
                                          <p:attrName>r</p:attrName>
                                        </p:attrNameLst>
                                      </p:cBhvr>
                                    </p:animRot>
                                    <p:animRot by="-1500000">
                                      <p:cBhvr>
                                        <p:cTn id="10" dur="750" fill="hold">
                                          <p:stCondLst>
                                            <p:cond delay="750"/>
                                          </p:stCondLst>
                                        </p:cTn>
                                        <p:tgtEl>
                                          <p:spTgt spid="2"/>
                                        </p:tgtEl>
                                        <p:attrNameLst>
                                          <p:attrName>r</p:attrName>
                                        </p:attrNameLst>
                                      </p:cBhvr>
                                    </p:animRot>
                                    <p:animRot by="-1500000">
                                      <p:cBhvr>
                                        <p:cTn id="11" dur="750" fill="hold">
                                          <p:stCondLst>
                                            <p:cond delay="1500"/>
                                          </p:stCondLst>
                                        </p:cTn>
                                        <p:tgtEl>
                                          <p:spTgt spid="2"/>
                                        </p:tgtEl>
                                        <p:attrNameLst>
                                          <p:attrName>r</p:attrName>
                                        </p:attrNameLst>
                                      </p:cBhvr>
                                    </p:animRot>
                                    <p:animRot by="1500000">
                                      <p:cBhvr>
                                        <p:cTn id="12" dur="750" fill="hold">
                                          <p:stCondLst>
                                            <p:cond delay="2250"/>
                                          </p:stCondLst>
                                        </p:cTn>
                                        <p:tgtEl>
                                          <p:spTgt spid="2"/>
                                        </p:tgtEl>
                                        <p:attrNameLst>
                                          <p:attrName>r</p:attrName>
                                        </p:attrNameLst>
                                      </p:cBhvr>
                                    </p:animRot>
                                  </p:childTnLst>
                                </p:cTn>
                              </p:par>
                            </p:childTnLst>
                          </p:cTn>
                        </p:par>
                        <p:par>
                          <p:cTn id="13" fill="hold">
                            <p:stCondLst>
                              <p:cond delay="6600"/>
                            </p:stCondLst>
                            <p:childTnLst>
                              <p:par>
                                <p:cTn id="14" presetID="37"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3000"/>
                                        <p:tgtEl>
                                          <p:spTgt spid="7"/>
                                        </p:tgtEl>
                                      </p:cBhvr>
                                    </p:animEffect>
                                    <p:anim calcmode="lin" valueType="num">
                                      <p:cBhvr>
                                        <p:cTn id="17" dur="3000" fill="hold"/>
                                        <p:tgtEl>
                                          <p:spTgt spid="7"/>
                                        </p:tgtEl>
                                        <p:attrNameLst>
                                          <p:attrName>ppt_x</p:attrName>
                                        </p:attrNameLst>
                                      </p:cBhvr>
                                      <p:tavLst>
                                        <p:tav tm="0">
                                          <p:val>
                                            <p:strVal val="#ppt_x"/>
                                          </p:val>
                                        </p:tav>
                                        <p:tav tm="100000">
                                          <p:val>
                                            <p:strVal val="#ppt_x"/>
                                          </p:val>
                                        </p:tav>
                                      </p:tavLst>
                                    </p:anim>
                                    <p:anim calcmode="lin" valueType="num">
                                      <p:cBhvr>
                                        <p:cTn id="18" dur="2700" decel="100000" fill="hold"/>
                                        <p:tgtEl>
                                          <p:spTgt spid="7"/>
                                        </p:tgtEl>
                                        <p:attrNameLst>
                                          <p:attrName>ppt_y</p:attrName>
                                        </p:attrNameLst>
                                      </p:cBhvr>
                                      <p:tavLst>
                                        <p:tav tm="0">
                                          <p:val>
                                            <p:strVal val="#ppt_y+1"/>
                                          </p:val>
                                        </p:tav>
                                        <p:tav tm="100000">
                                          <p:val>
                                            <p:strVal val="#ppt_y-.03"/>
                                          </p:val>
                                        </p:tav>
                                      </p:tavLst>
                                    </p:anim>
                                    <p:anim calcmode="lin" valueType="num">
                                      <p:cBhvr>
                                        <p:cTn id="19" dur="300" accel="100000" fill="hold">
                                          <p:stCondLst>
                                            <p:cond delay="2700"/>
                                          </p:stCondLst>
                                        </p:cTn>
                                        <p:tgtEl>
                                          <p:spTgt spid="7"/>
                                        </p:tgtEl>
                                        <p:attrNameLst>
                                          <p:attrName>ppt_y</p:attrName>
                                        </p:attrNameLst>
                                      </p:cBhvr>
                                      <p:tavLst>
                                        <p:tav tm="0">
                                          <p:val>
                                            <p:strVal val="#ppt_y-.03"/>
                                          </p:val>
                                        </p:tav>
                                        <p:tav tm="100000">
                                          <p:val>
                                            <p:strVal val="#ppt_y"/>
                                          </p:val>
                                        </p:tav>
                                      </p:tavLst>
                                    </p:anim>
                                  </p:childTnLst>
                                </p:cTn>
                              </p:par>
                            </p:childTnLst>
                          </p:cTn>
                        </p:par>
                        <p:par>
                          <p:cTn id="20" fill="hold">
                            <p:stCondLst>
                              <p:cond delay="9600"/>
                            </p:stCondLst>
                            <p:childTnLst>
                              <p:par>
                                <p:cTn id="21" presetID="1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Bottom)">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2" y="100654"/>
            <a:ext cx="7570787" cy="1411941"/>
          </a:xfrm>
        </p:spPr>
        <p:txBody>
          <a:bodyPr/>
          <a:lstStyle/>
          <a:p>
            <a:r>
              <a:rPr lang="en-US" dirty="0" smtClean="0"/>
              <a:t/>
            </a:r>
            <a:br>
              <a:rPr lang="en-US" dirty="0" smtClean="0"/>
            </a:br>
            <a:r>
              <a:rPr lang="en-US" dirty="0" smtClean="0"/>
              <a:t>The leaves that fall</a:t>
            </a:r>
            <a:br>
              <a:rPr lang="en-US" dirty="0" smtClean="0"/>
            </a:br>
            <a:r>
              <a:rPr lang="en-US" dirty="0" smtClean="0"/>
              <a:t>   With summer ending,</a:t>
            </a:r>
            <a:br>
              <a:rPr lang="en-US" dirty="0" smtClean="0"/>
            </a:br>
            <a:endParaRPr lang="en-US" dirty="0"/>
          </a:p>
        </p:txBody>
      </p:sp>
      <p:sp>
        <p:nvSpPr>
          <p:cNvPr id="3" name="Content Placeholder 2"/>
          <p:cNvSpPr>
            <a:spLocks noGrp="1"/>
          </p:cNvSpPr>
          <p:nvPr>
            <p:ph idx="1"/>
          </p:nvPr>
        </p:nvSpPr>
        <p:spPr>
          <a:xfrm>
            <a:off x="0" y="1452282"/>
            <a:ext cx="5007065" cy="4289611"/>
          </a:xfrm>
        </p:spPr>
        <p:txBody>
          <a:bodyPr>
            <a:normAutofit fontScale="47500" lnSpcReduction="20000"/>
          </a:bodyPr>
          <a:lstStyle/>
          <a:p>
            <a:pPr>
              <a:buNone/>
            </a:pPr>
            <a:endParaRPr lang="en-US" sz="5600" dirty="0" smtClean="0"/>
          </a:p>
          <a:p>
            <a:r>
              <a:rPr lang="en-US" sz="5600" dirty="0" smtClean="0"/>
              <a:t>Leaves of </a:t>
            </a:r>
            <a:r>
              <a:rPr lang="en-US" sz="5600" dirty="0" err="1" smtClean="0"/>
              <a:t>golds</a:t>
            </a:r>
            <a:r>
              <a:rPr lang="en-US" sz="5600" dirty="0" smtClean="0"/>
              <a:t> and reds</a:t>
            </a:r>
          </a:p>
          <a:p>
            <a:r>
              <a:rPr lang="en-US" sz="5600" dirty="0" smtClean="0"/>
              <a:t>Gifts, we say thank you</a:t>
            </a:r>
          </a:p>
          <a:p>
            <a:r>
              <a:rPr lang="en-US" sz="5600" dirty="0" smtClean="0"/>
              <a:t>For,   And waiting for winter</a:t>
            </a:r>
          </a:p>
          <a:p>
            <a:r>
              <a:rPr lang="en-US" sz="5600" dirty="0" smtClean="0"/>
              <a:t>Frost we think of Glen</a:t>
            </a:r>
          </a:p>
          <a:p>
            <a:r>
              <a:rPr lang="en-US" sz="5600" dirty="0" smtClean="0"/>
              <a:t>Among the leaves, our forever </a:t>
            </a:r>
          </a:p>
          <a:p>
            <a:r>
              <a:rPr lang="en-US" sz="5600" dirty="0" smtClean="0"/>
              <a:t>Friend</a:t>
            </a:r>
          </a:p>
          <a:p>
            <a:endParaRPr lang="en-US" sz="5600" dirty="0"/>
          </a:p>
        </p:txBody>
      </p:sp>
      <p:pic>
        <p:nvPicPr>
          <p:cNvPr id="5" name="Picture 4" descr="GlennShutterBug.jpg"/>
          <p:cNvPicPr>
            <a:picLocks noChangeAspect="1"/>
          </p:cNvPicPr>
          <p:nvPr/>
        </p:nvPicPr>
        <p:blipFill>
          <a:blip r:embed="rId2"/>
          <a:stretch>
            <a:fillRect/>
          </a:stretch>
        </p:blipFill>
        <p:spPr>
          <a:xfrm rot="995843">
            <a:off x="5056445" y="1991227"/>
            <a:ext cx="3762878" cy="2822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1000" autoRev="1" fill="hold">
                                          <p:stCondLst>
                                            <p:cond delay="0"/>
                                          </p:stCondLst>
                                        </p:cTn>
                                        <p:tgtEl>
                                          <p:spTgt spid="2"/>
                                        </p:tgtEl>
                                      </p:cBhvr>
                                      <p:to x="80000" y="100000"/>
                                    </p:animScale>
                                    <p:anim by="(#ppt_w*0.10)" calcmode="lin" valueType="num">
                                      <p:cBhvr>
                                        <p:cTn id="7" dur="1000" autoRev="1" fill="hold">
                                          <p:stCondLst>
                                            <p:cond delay="0"/>
                                          </p:stCondLst>
                                        </p:cTn>
                                        <p:tgtEl>
                                          <p:spTgt spid="2"/>
                                        </p:tgtEl>
                                        <p:attrNameLst>
                                          <p:attrName>ppt_x</p:attrName>
                                        </p:attrNameLst>
                                      </p:cBhvr>
                                    </p:anim>
                                    <p:anim by="(-#ppt_w*0.10)" calcmode="lin" valueType="num">
                                      <p:cBhvr>
                                        <p:cTn id="8" dur="1000" autoRev="1" fill="hold">
                                          <p:stCondLst>
                                            <p:cond delay="0"/>
                                          </p:stCondLst>
                                        </p:cTn>
                                        <p:tgtEl>
                                          <p:spTgt spid="2"/>
                                        </p:tgtEl>
                                        <p:attrNameLst>
                                          <p:attrName>ppt_y</p:attrName>
                                        </p:attrNameLst>
                                      </p:cBhvr>
                                    </p:anim>
                                    <p:animRot by="-480000">
                                      <p:cBhvr>
                                        <p:cTn id="9" dur="1000" autoRev="1" fill="hold">
                                          <p:stCondLst>
                                            <p:cond delay="0"/>
                                          </p:stCondLst>
                                        </p:cTn>
                                        <p:tgtEl>
                                          <p:spTgt spid="2"/>
                                        </p:tgtEl>
                                        <p:attrNameLst>
                                          <p:attrName>r</p:attrName>
                                        </p:attrNameLst>
                                      </p:cBhvr>
                                    </p:animRot>
                                  </p:childTnLst>
                                </p:cTn>
                              </p:par>
                            </p:childTnLst>
                          </p:cTn>
                        </p:par>
                        <p:par>
                          <p:cTn id="10" fill="hold">
                            <p:stCondLst>
                              <p:cond delay="9200"/>
                            </p:stCondLst>
                            <p:childTnLst>
                              <p:par>
                                <p:cTn id="11" presetID="12" presetClass="entr" presetSubtype="4"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slide(fromBottom)">
                                      <p:cBhvr>
                                        <p:cTn id="13" dur="3000"/>
                                        <p:tgtEl>
                                          <p:spTgt spid="3">
                                            <p:txEl>
                                              <p:pRg st="1" end="1"/>
                                            </p:txEl>
                                          </p:spTgt>
                                        </p:tgtEl>
                                      </p:cBhvr>
                                    </p:animEffect>
                                  </p:childTnLst>
                                </p:cTn>
                              </p:par>
                            </p:childTnLst>
                          </p:cTn>
                        </p:par>
                        <p:par>
                          <p:cTn id="14" fill="hold">
                            <p:stCondLst>
                              <p:cond delay="122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3000"/>
                                        <p:tgtEl>
                                          <p:spTgt spid="3">
                                            <p:txEl>
                                              <p:pRg st="2" end="2"/>
                                            </p:txEl>
                                          </p:spTgt>
                                        </p:tgtEl>
                                      </p:cBhvr>
                                    </p:animEffect>
                                  </p:childTnLst>
                                </p:cTn>
                              </p:par>
                            </p:childTnLst>
                          </p:cTn>
                        </p:par>
                        <p:par>
                          <p:cTn id="18" fill="hold">
                            <p:stCondLst>
                              <p:cond delay="15200"/>
                            </p:stCondLst>
                            <p:childTnLst>
                              <p:par>
                                <p:cTn id="19" presetID="12" presetClass="entr" presetSubtype="4"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slide(fromBottom)">
                                      <p:cBhvr>
                                        <p:cTn id="21" dur="3000"/>
                                        <p:tgtEl>
                                          <p:spTgt spid="3">
                                            <p:txEl>
                                              <p:pRg st="3" end="3"/>
                                            </p:txEl>
                                          </p:spTgt>
                                        </p:tgtEl>
                                      </p:cBhvr>
                                    </p:animEffect>
                                  </p:childTnLst>
                                </p:cTn>
                              </p:par>
                            </p:childTnLst>
                          </p:cTn>
                        </p:par>
                        <p:par>
                          <p:cTn id="22" fill="hold">
                            <p:stCondLst>
                              <p:cond delay="18200"/>
                            </p:stCondLst>
                            <p:childTnLst>
                              <p:par>
                                <p:cTn id="23" presetID="12" presetClass="entr" presetSubtype="4"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lide(fromBottom)">
                                      <p:cBhvr>
                                        <p:cTn id="25" dur="3000"/>
                                        <p:tgtEl>
                                          <p:spTgt spid="3">
                                            <p:txEl>
                                              <p:pRg st="4" end="4"/>
                                            </p:txEl>
                                          </p:spTgt>
                                        </p:tgtEl>
                                      </p:cBhvr>
                                    </p:animEffect>
                                  </p:childTnLst>
                                </p:cTn>
                              </p:par>
                            </p:childTnLst>
                          </p:cTn>
                        </p:par>
                        <p:par>
                          <p:cTn id="26" fill="hold">
                            <p:stCondLst>
                              <p:cond delay="21200"/>
                            </p:stCondLst>
                            <p:childTnLst>
                              <p:par>
                                <p:cTn id="27" presetID="12" presetClass="entr" presetSubtype="4"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slide(fromBottom)">
                                      <p:cBhvr>
                                        <p:cTn id="29" dur="3000"/>
                                        <p:tgtEl>
                                          <p:spTgt spid="3">
                                            <p:txEl>
                                              <p:pRg st="5" end="5"/>
                                            </p:txEl>
                                          </p:spTgt>
                                        </p:tgtEl>
                                      </p:cBhvr>
                                    </p:animEffect>
                                  </p:childTnLst>
                                </p:cTn>
                              </p:par>
                            </p:childTnLst>
                          </p:cTn>
                        </p:par>
                        <p:par>
                          <p:cTn id="30" fill="hold">
                            <p:stCondLst>
                              <p:cond delay="24200"/>
                            </p:stCondLst>
                            <p:childTnLst>
                              <p:par>
                                <p:cTn id="31" presetID="12" presetClass="entr" presetSubtype="4"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slide(fromBottom)">
                                      <p:cBhvr>
                                        <p:cTn id="33" dur="3000"/>
                                        <p:tgtEl>
                                          <p:spTgt spid="3">
                                            <p:txEl>
                                              <p:pRg st="6" end="6"/>
                                            </p:txEl>
                                          </p:spTgt>
                                        </p:tgtEl>
                                      </p:cBhvr>
                                    </p:animEffect>
                                  </p:childTnLst>
                                </p:cTn>
                              </p:par>
                            </p:childTnLst>
                          </p:cTn>
                        </p:par>
                        <p:par>
                          <p:cTn id="34" fill="hold">
                            <p:stCondLst>
                              <p:cond delay="27200"/>
                            </p:stCondLst>
                            <p:childTnLst>
                              <p:par>
                                <p:cTn id="35" presetID="42" presetClass="exit" presetSubtype="0" fill="hold" nodeType="afterEffect">
                                  <p:stCondLst>
                                    <p:cond delay="0"/>
                                  </p:stCondLst>
                                  <p:childTnLst>
                                    <p:animEffect transition="out" filter="fade">
                                      <p:cBhvr>
                                        <p:cTn id="36" dur="5000"/>
                                        <p:tgtEl>
                                          <p:spTgt spid="5"/>
                                        </p:tgtEl>
                                      </p:cBhvr>
                                    </p:animEffect>
                                    <p:anim calcmode="lin" valueType="num">
                                      <p:cBhvr>
                                        <p:cTn id="37" dur="5000"/>
                                        <p:tgtEl>
                                          <p:spTgt spid="5"/>
                                        </p:tgtEl>
                                        <p:attrNameLst>
                                          <p:attrName>ppt_x</p:attrName>
                                        </p:attrNameLst>
                                      </p:cBhvr>
                                      <p:tavLst>
                                        <p:tav tm="0">
                                          <p:val>
                                            <p:strVal val="ppt_x"/>
                                          </p:val>
                                        </p:tav>
                                        <p:tav tm="100000">
                                          <p:val>
                                            <p:strVal val="ppt_x"/>
                                          </p:val>
                                        </p:tav>
                                      </p:tavLst>
                                    </p:anim>
                                    <p:anim calcmode="lin" valueType="num">
                                      <p:cBhvr>
                                        <p:cTn id="38" dur="5000"/>
                                        <p:tgtEl>
                                          <p:spTgt spid="5"/>
                                        </p:tgtEl>
                                        <p:attrNameLst>
                                          <p:attrName>ppt_y</p:attrName>
                                        </p:attrNameLst>
                                      </p:cBhvr>
                                      <p:tavLst>
                                        <p:tav tm="0">
                                          <p:val>
                                            <p:strVal val="ppt_y"/>
                                          </p:val>
                                        </p:tav>
                                        <p:tav tm="100000">
                                          <p:val>
                                            <p:strVal val="ppt_y+.1"/>
                                          </p:val>
                                        </p:tav>
                                      </p:tavLst>
                                    </p:anim>
                                    <p:set>
                                      <p:cBhvr>
                                        <p:cTn id="39"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enn's ma and pa.jpg"/>
          <p:cNvPicPr>
            <a:picLocks noChangeAspect="1"/>
          </p:cNvPicPr>
          <p:nvPr/>
        </p:nvPicPr>
        <p:blipFill>
          <a:blip r:embed="rId2"/>
          <a:stretch>
            <a:fillRect/>
          </a:stretch>
        </p:blipFill>
        <p:spPr>
          <a:xfrm>
            <a:off x="0" y="-1"/>
            <a:ext cx="9505791" cy="7129343"/>
          </a:xfrm>
          <a:prstGeom prst="rect">
            <a:avLst/>
          </a:prstGeom>
        </p:spPr>
      </p:pic>
      <p:sp>
        <p:nvSpPr>
          <p:cNvPr id="2" name="Title 1"/>
          <p:cNvSpPr>
            <a:spLocks noGrp="1"/>
          </p:cNvSpPr>
          <p:nvPr>
            <p:ph type="title"/>
          </p:nvPr>
        </p:nvSpPr>
        <p:spPr>
          <a:xfrm>
            <a:off x="0" y="366411"/>
            <a:ext cx="9505791" cy="1417638"/>
          </a:xfrm>
        </p:spPr>
        <p:txBody>
          <a:bodyPr/>
          <a:lstStyle/>
          <a:p>
            <a:r>
              <a:rPr lang="en-US" sz="4400" b="1" dirty="0" smtClean="0">
                <a:latin typeface="Handwriting - Dakota"/>
                <a:cs typeface="Handwriting - Dakota"/>
              </a:rPr>
              <a:t>Loved Son of </a:t>
            </a:r>
            <a:br>
              <a:rPr lang="en-US" sz="4400" b="1" dirty="0" smtClean="0">
                <a:latin typeface="Handwriting - Dakota"/>
                <a:cs typeface="Handwriting - Dakota"/>
              </a:rPr>
            </a:br>
            <a:r>
              <a:rPr lang="en-US" sz="4400" b="1" dirty="0" smtClean="0">
                <a:latin typeface="Handwriting - Dakota"/>
                <a:cs typeface="Handwriting - Dakota"/>
              </a:rPr>
              <a:t>"Bud" &amp; Joan </a:t>
            </a:r>
            <a:r>
              <a:rPr lang="en-US" sz="4400" b="1" dirty="0" err="1" smtClean="0">
                <a:latin typeface="Handwriting - Dakota"/>
                <a:cs typeface="Handwriting - Dakota"/>
              </a:rPr>
              <a:t>Koons</a:t>
            </a:r>
            <a:endParaRPr lang="en-US" sz="4400" b="1" dirty="0">
              <a:latin typeface="Handwriting - Dakota"/>
              <a:cs typeface="Handwriting - Dakota"/>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10516">
            <a:off x="6457769" y="3226107"/>
            <a:ext cx="2292577" cy="3056769"/>
          </a:xfrm>
          <a:prstGeom prst="rect">
            <a:avLst/>
          </a:prstGeom>
        </p:spPr>
      </p:pic>
      <p:sp>
        <p:nvSpPr>
          <p:cNvPr id="2" name="Title 1"/>
          <p:cNvSpPr>
            <a:spLocks noGrp="1"/>
          </p:cNvSpPr>
          <p:nvPr>
            <p:ph type="title"/>
          </p:nvPr>
        </p:nvSpPr>
        <p:spPr>
          <a:xfrm>
            <a:off x="414753" y="0"/>
            <a:ext cx="8729247" cy="1417638"/>
          </a:xfrm>
        </p:spPr>
        <p:txBody>
          <a:bodyPr/>
          <a:lstStyle/>
          <a:p>
            <a:r>
              <a:rPr lang="en-US" b="1" dirty="0" smtClean="0"/>
              <a:t>Brother, Nephew, Uncle… </a:t>
            </a:r>
            <a:endParaRPr lang="en-US" dirty="0"/>
          </a:p>
        </p:txBody>
      </p:sp>
      <p:sp>
        <p:nvSpPr>
          <p:cNvPr id="6" name="Rectangle 5"/>
          <p:cNvSpPr/>
          <p:nvPr/>
        </p:nvSpPr>
        <p:spPr>
          <a:xfrm>
            <a:off x="414753" y="1840456"/>
            <a:ext cx="8402567" cy="4708981"/>
          </a:xfrm>
          <a:prstGeom prst="rect">
            <a:avLst/>
          </a:prstGeom>
        </p:spPr>
        <p:txBody>
          <a:bodyPr wrap="square">
            <a:spAutoFit/>
          </a:bodyPr>
          <a:lstStyle/>
          <a:p>
            <a:r>
              <a:rPr lang="en-US" sz="3600" b="1" dirty="0" smtClean="0">
                <a:solidFill>
                  <a:srgbClr val="2F1F58"/>
                </a:solidFill>
              </a:rPr>
              <a:t>…Sister</a:t>
            </a:r>
            <a:r>
              <a:rPr lang="en-US" sz="3600" b="1" dirty="0">
                <a:solidFill>
                  <a:srgbClr val="2F1F58"/>
                </a:solidFill>
              </a:rPr>
              <a:t>, Kathy, of Claysburg, PA,</a:t>
            </a:r>
            <a:r>
              <a:rPr lang="en-US" sz="3600" b="1" dirty="0" smtClean="0">
                <a:solidFill>
                  <a:srgbClr val="2F1F58"/>
                </a:solidFill>
              </a:rPr>
              <a:t> &amp; </a:t>
            </a:r>
            <a:r>
              <a:rPr lang="en-US" sz="3600" b="1" dirty="0">
                <a:solidFill>
                  <a:srgbClr val="2F1F58"/>
                </a:solidFill>
              </a:rPr>
              <a:t>several aunts, uncles, cousins, nieces, and nephews. </a:t>
            </a:r>
            <a:r>
              <a:rPr lang="en-US" sz="3600" b="1" dirty="0" smtClean="0">
                <a:solidFill>
                  <a:srgbClr val="2F1F58"/>
                </a:solidFill>
              </a:rPr>
              <a:t> </a:t>
            </a:r>
          </a:p>
          <a:p>
            <a:endParaRPr lang="en-US" sz="3600" b="1" dirty="0" smtClean="0">
              <a:solidFill>
                <a:srgbClr val="2F1F58"/>
              </a:solidFill>
            </a:endParaRPr>
          </a:p>
          <a:p>
            <a:endParaRPr lang="en-US" sz="3600" b="1" dirty="0" smtClean="0">
              <a:solidFill>
                <a:srgbClr val="2F1F58"/>
              </a:solidFill>
            </a:endParaRPr>
          </a:p>
          <a:p>
            <a:r>
              <a:rPr lang="en-US" sz="2400" b="1" dirty="0" smtClean="0">
                <a:solidFill>
                  <a:srgbClr val="2F1F58"/>
                </a:solidFill>
              </a:rPr>
              <a:t>He </a:t>
            </a:r>
            <a:r>
              <a:rPr lang="en-US" sz="2400" b="1" dirty="0">
                <a:solidFill>
                  <a:srgbClr val="2F1F58"/>
                </a:solidFill>
              </a:rPr>
              <a:t>was a 1975 graduate of</a:t>
            </a:r>
            <a:r>
              <a:rPr lang="en-US" sz="2400" b="1" dirty="0" smtClean="0">
                <a:solidFill>
                  <a:srgbClr val="2F1F58"/>
                </a:solidFill>
              </a:rPr>
              <a:t> Malvern, PA</a:t>
            </a:r>
          </a:p>
          <a:p>
            <a:r>
              <a:rPr lang="en-US" sz="2400" b="1" dirty="0" smtClean="0">
                <a:solidFill>
                  <a:srgbClr val="2F1F58"/>
                </a:solidFill>
              </a:rPr>
              <a:t>Great </a:t>
            </a:r>
            <a:r>
              <a:rPr lang="en-US" sz="2400" b="1" dirty="0">
                <a:solidFill>
                  <a:srgbClr val="2F1F58"/>
                </a:solidFill>
              </a:rPr>
              <a:t>Valley Senior High </a:t>
            </a:r>
            <a:r>
              <a:rPr lang="en-US" sz="2400" b="1" dirty="0" smtClean="0">
                <a:solidFill>
                  <a:srgbClr val="2F1F58"/>
                </a:solidFill>
              </a:rPr>
              <a:t>School </a:t>
            </a:r>
          </a:p>
          <a:p>
            <a:endParaRPr lang="en-US" sz="2400" b="1" dirty="0" smtClean="0">
              <a:solidFill>
                <a:srgbClr val="2F1F58"/>
              </a:solidFill>
            </a:endParaRPr>
          </a:p>
          <a:p>
            <a:r>
              <a:rPr lang="en-US" sz="2400" b="1" dirty="0" smtClean="0">
                <a:solidFill>
                  <a:srgbClr val="2F1F58"/>
                </a:solidFill>
              </a:rPr>
              <a:t>Electronic </a:t>
            </a:r>
            <a:r>
              <a:rPr lang="en-US" sz="2400" b="1" dirty="0">
                <a:solidFill>
                  <a:srgbClr val="2F1F58"/>
                </a:solidFill>
              </a:rPr>
              <a:t>Engineering Technology</a:t>
            </a:r>
            <a:r>
              <a:rPr lang="en-US" sz="2400" b="1" dirty="0" smtClean="0">
                <a:solidFill>
                  <a:srgbClr val="2F1F58"/>
                </a:solidFill>
              </a:rPr>
              <a:t> </a:t>
            </a:r>
          </a:p>
          <a:p>
            <a:r>
              <a:rPr lang="en-US" sz="2400" b="1" dirty="0" smtClean="0">
                <a:solidFill>
                  <a:srgbClr val="2F1F58"/>
                </a:solidFill>
              </a:rPr>
              <a:t>Certificate </a:t>
            </a:r>
            <a:r>
              <a:rPr lang="en-US" sz="2400" b="1" dirty="0">
                <a:solidFill>
                  <a:srgbClr val="2F1F58"/>
                </a:solidFill>
              </a:rPr>
              <a:t>from RETS Electronic </a:t>
            </a:r>
            <a:r>
              <a:rPr lang="en-US" sz="2400" b="1" dirty="0" smtClean="0">
                <a:solidFill>
                  <a:srgbClr val="2F1F58"/>
                </a:solidFill>
              </a:rPr>
              <a:t>School</a:t>
            </a:r>
            <a:endParaRPr lang="en-US" sz="2400" b="1" dirty="0">
              <a:solidFill>
                <a:srgbClr val="2F1F58"/>
              </a:solidFill>
            </a:endParaRPr>
          </a:p>
        </p:txBody>
      </p:sp>
    </p:spTree>
    <p:custDataLst>
      <p:tags r:id="rId1"/>
    </p:custData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46" y="40341"/>
            <a:ext cx="8802054" cy="1411941"/>
          </a:xfrm>
        </p:spPr>
        <p:txBody>
          <a:bodyPr/>
          <a:lstStyle/>
          <a:p>
            <a:r>
              <a:rPr lang="en-US" dirty="0" smtClean="0"/>
              <a:t> His impact on the community was tremendous!</a:t>
            </a:r>
            <a:endParaRPr lang="en-US" dirty="0"/>
          </a:p>
        </p:txBody>
      </p:sp>
      <p:sp>
        <p:nvSpPr>
          <p:cNvPr id="3" name="Content Placeholder 2"/>
          <p:cNvSpPr>
            <a:spLocks noGrp="1"/>
          </p:cNvSpPr>
          <p:nvPr>
            <p:ph idx="1"/>
          </p:nvPr>
        </p:nvSpPr>
        <p:spPr>
          <a:xfrm>
            <a:off x="3785830" y="1761565"/>
            <a:ext cx="5358170" cy="4653217"/>
          </a:xfrm>
        </p:spPr>
        <p:txBody>
          <a:bodyPr>
            <a:normAutofit fontScale="85000" lnSpcReduction="20000"/>
          </a:bodyPr>
          <a:lstStyle/>
          <a:p>
            <a:r>
              <a:rPr lang="en-US" dirty="0" smtClean="0"/>
              <a:t>He served as Southeast Region Community Support Program Coordinator for the Mental Health Association of Southeastern Pennsylvania.   </a:t>
            </a:r>
          </a:p>
          <a:p>
            <a:r>
              <a:rPr lang="en-US" dirty="0" smtClean="0"/>
              <a:t>He served on a variety of boards and committees, including the National Alliance on Mental Illness (NAMI) PA Board of Directors and Consumer Council, and the NAMI National Consumer Council, Restraint and Seclusion Committee, and Housing Committee. </a:t>
            </a:r>
            <a:endParaRPr lang="en-US" dirty="0"/>
          </a:p>
        </p:txBody>
      </p:sp>
      <p:pic>
        <p:nvPicPr>
          <p:cNvPr id="4" name="Picture 3" descr="Glenn Marylin B aka MOM.jpg"/>
          <p:cNvPicPr>
            <a:picLocks noChangeAspect="1"/>
          </p:cNvPicPr>
          <p:nvPr/>
        </p:nvPicPr>
        <p:blipFill>
          <a:blip r:embed="rId2"/>
          <a:stretch>
            <a:fillRect/>
          </a:stretch>
        </p:blipFill>
        <p:spPr>
          <a:xfrm>
            <a:off x="341946" y="1761565"/>
            <a:ext cx="3287656" cy="4962500"/>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par>
                          <p:cTn id="13" fill="hold">
                            <p:stCondLst>
                              <p:cond delay="3500"/>
                            </p:stCondLst>
                            <p:childTnLst>
                              <p:par>
                                <p:cTn id="14" presetID="37"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8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9" dur="200" accel="100000" fill="hold">
                                          <p:stCondLst>
                                            <p:cond delay="18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20" fill="hold">
                            <p:stCondLst>
                              <p:cond delay="5500"/>
                            </p:stCondLst>
                            <p:childTnLst>
                              <p:par>
                                <p:cTn id="21" presetID="37"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2000"/>
                                        <p:tgtEl>
                                          <p:spTgt spid="3">
                                            <p:txEl>
                                              <p:pRg st="1" end="1"/>
                                            </p:txEl>
                                          </p:spTgt>
                                        </p:tgtEl>
                                      </p:cBhvr>
                                    </p:animEffect>
                                    <p:anim calcmode="lin" valueType="num">
                                      <p:cBhvr>
                                        <p:cTn id="2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House ADA Event group pix July 26, 2010.jpg"/>
          <p:cNvPicPr>
            <a:picLocks noChangeAspect="1"/>
          </p:cNvPicPr>
          <p:nvPr/>
        </p:nvPicPr>
        <p:blipFill>
          <a:blip r:embed="rId3"/>
          <a:stretch>
            <a:fillRect/>
          </a:stretch>
        </p:blipFill>
        <p:spPr>
          <a:xfrm>
            <a:off x="0" y="0"/>
            <a:ext cx="9144000" cy="6858000"/>
          </a:xfrm>
          <a:prstGeom prst="rect">
            <a:avLst/>
          </a:prstGeom>
        </p:spPr>
      </p:pic>
      <p:sp>
        <p:nvSpPr>
          <p:cNvPr id="7" name="Rectangle 6"/>
          <p:cNvSpPr/>
          <p:nvPr/>
        </p:nvSpPr>
        <p:spPr>
          <a:xfrm>
            <a:off x="2185035" y="0"/>
            <a:ext cx="6723187" cy="2246769"/>
          </a:xfrm>
          <a:prstGeom prst="rect">
            <a:avLst/>
          </a:prstGeom>
        </p:spPr>
        <p:txBody>
          <a:bodyPr wrap="square">
            <a:spAutoFit/>
          </a:bodyPr>
          <a:lstStyle/>
          <a:p>
            <a:pPr algn="ctr"/>
            <a:r>
              <a:rPr lang="en-US" sz="2800" b="1" dirty="0">
                <a:solidFill>
                  <a:srgbClr val="0000FF"/>
                </a:solidFill>
              </a:rPr>
              <a:t>Glenn also was one of four NAMI National men who was recognized by President Obama at a reception celebrating the American with Disabilities Act (ADA) 20</a:t>
            </a:r>
            <a:r>
              <a:rPr lang="en-US" sz="2800" b="1" baseline="30000" dirty="0">
                <a:solidFill>
                  <a:srgbClr val="0000FF"/>
                </a:solidFill>
              </a:rPr>
              <a:t>th</a:t>
            </a:r>
            <a:r>
              <a:rPr lang="en-US" sz="2800" b="1" dirty="0">
                <a:solidFill>
                  <a:srgbClr val="0000FF"/>
                </a:solidFill>
              </a:rPr>
              <a:t> anniversary</a:t>
            </a:r>
            <a:r>
              <a:rPr lang="en-US" sz="2800" dirty="0">
                <a:solidFill>
                  <a:srgbClr val="0000FF"/>
                </a:solidFill>
              </a:rPr>
              <a:t>.</a:t>
            </a:r>
          </a:p>
        </p:txBody>
      </p:sp>
    </p:spTree>
    <p:custDataLst>
      <p:tags r:id="rId1"/>
    </p:custData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36" presetClass="emph" presetSubtype="0" fill="hold" grpId="3" nodeType="afterEffect">
                                  <p:stCondLst>
                                    <p:cond delay="0"/>
                                  </p:stCondLst>
                                  <p:iterate type="lt">
                                    <p:tmPct val="10000"/>
                                  </p:iterate>
                                  <p:childTnLst>
                                    <p:animScale>
                                      <p:cBhvr>
                                        <p:cTn id="11" dur="500" autoRev="1" fill="hold">
                                          <p:stCondLst>
                                            <p:cond delay="0"/>
                                          </p:stCondLst>
                                        </p:cTn>
                                        <p:tgtEl>
                                          <p:spTgt spid="7"/>
                                        </p:tgtEl>
                                      </p:cBhvr>
                                      <p:to x="80000" y="100000"/>
                                    </p:animScale>
                                    <p:anim by="(#ppt_w*0.10)" calcmode="lin" valueType="num">
                                      <p:cBhvr>
                                        <p:cTn id="12" dur="500" autoRev="1" fill="hold">
                                          <p:stCondLst>
                                            <p:cond delay="0"/>
                                          </p:stCondLst>
                                        </p:cTn>
                                        <p:tgtEl>
                                          <p:spTgt spid="7"/>
                                        </p:tgtEl>
                                        <p:attrNameLst>
                                          <p:attrName>ppt_x</p:attrName>
                                        </p:attrNameLst>
                                      </p:cBhvr>
                                    </p:anim>
                                    <p:anim by="(-#ppt_w*0.10)" calcmode="lin" valueType="num">
                                      <p:cBhvr>
                                        <p:cTn id="13" dur="500" autoRev="1" fill="hold">
                                          <p:stCondLst>
                                            <p:cond delay="0"/>
                                          </p:stCondLst>
                                        </p:cTn>
                                        <p:tgtEl>
                                          <p:spTgt spid="7"/>
                                        </p:tgtEl>
                                        <p:attrNameLst>
                                          <p:attrName>ppt_y</p:attrName>
                                        </p:attrNameLst>
                                      </p:cBhvr>
                                    </p:anim>
                                    <p:animRot by="-480000">
                                      <p:cBhvr>
                                        <p:cTn id="14" dur="500" autoRev="1" fill="hold">
                                          <p:stCondLst>
                                            <p:cond delay="0"/>
                                          </p:stCondLst>
                                        </p:cTn>
                                        <p:tgtEl>
                                          <p:spTgt spid="7"/>
                                        </p:tgtEl>
                                        <p:attrNameLst>
                                          <p:attrName>r</p:attrName>
                                        </p:attrNameLst>
                                      </p:cBhvr>
                                    </p:animRot>
                                  </p:childTnLst>
                                </p:cTn>
                              </p:par>
                            </p:childTnLst>
                          </p:cTn>
                        </p:par>
                        <p:par>
                          <p:cTn id="15" fill="hold">
                            <p:stCondLst>
                              <p:cond delay="20100"/>
                            </p:stCondLst>
                            <p:childTnLst>
                              <p:par>
                                <p:cTn id="16" presetID="10" presetClass="exit" presetSubtype="0" fill="hold" grpId="2" nodeType="afterEffect">
                                  <p:stCondLst>
                                    <p:cond delay="0"/>
                                  </p:stCondLst>
                                  <p:iterate type="lt">
                                    <p:tmPct val="0"/>
                                  </p:iterate>
                                  <p:childTnLst>
                                    <p:animEffect transition="out" filter="fade">
                                      <p:cBhvr>
                                        <p:cTn id="17" dur="5000"/>
                                        <p:tgtEl>
                                          <p:spTgt spid="7"/>
                                        </p:tgtEl>
                                      </p:cBhvr>
                                    </p:animEffect>
                                    <p:set>
                                      <p:cBhvr>
                                        <p:cTn id="18"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2"/>
      <p:bldP spid="7"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8792895" cy="1411941"/>
          </a:xfrm>
        </p:spPr>
        <p:txBody>
          <a:bodyPr/>
          <a:lstStyle/>
          <a:p>
            <a:r>
              <a:rPr lang="en-US" dirty="0" smtClean="0"/>
              <a:t>His Impact on the Community was Tremendous!</a:t>
            </a:r>
            <a:endParaRPr lang="en-US" dirty="0"/>
          </a:p>
        </p:txBody>
      </p:sp>
      <p:sp>
        <p:nvSpPr>
          <p:cNvPr id="5" name="Rectangle 4"/>
          <p:cNvSpPr/>
          <p:nvPr/>
        </p:nvSpPr>
        <p:spPr>
          <a:xfrm>
            <a:off x="3286890" y="1718001"/>
            <a:ext cx="5857109" cy="4462760"/>
          </a:xfrm>
          <a:prstGeom prst="rect">
            <a:avLst/>
          </a:prstGeom>
        </p:spPr>
        <p:txBody>
          <a:bodyPr wrap="square">
            <a:spAutoFit/>
          </a:bodyPr>
          <a:lstStyle/>
          <a:p>
            <a:pPr>
              <a:buFont typeface="Arial"/>
              <a:buChar char="•"/>
            </a:pPr>
            <a:r>
              <a:rPr lang="en-US" sz="3200" dirty="0" smtClean="0">
                <a:solidFill>
                  <a:schemeClr val="tx2"/>
                </a:solidFill>
              </a:rPr>
              <a:t> </a:t>
            </a:r>
            <a:r>
              <a:rPr lang="en-US" sz="3200" dirty="0">
                <a:solidFill>
                  <a:schemeClr val="tx2"/>
                </a:solidFill>
              </a:rPr>
              <a:t> </a:t>
            </a:r>
            <a:r>
              <a:rPr lang="en-US" sz="2800" dirty="0">
                <a:solidFill>
                  <a:schemeClr val="tx2"/>
                </a:solidFill>
              </a:rPr>
              <a:t>He was serving a three-year term on the Mental Health Association in Pennsylvania Board of Directors, for which he was Immediate Past President.</a:t>
            </a:r>
            <a:r>
              <a:rPr lang="en-US" sz="2800" dirty="0" smtClean="0">
                <a:solidFill>
                  <a:schemeClr val="tx2"/>
                </a:solidFill>
              </a:rPr>
              <a:t> </a:t>
            </a:r>
          </a:p>
          <a:p>
            <a:pPr>
              <a:buFont typeface="Arial"/>
              <a:buChar char="•"/>
            </a:pPr>
            <a:endParaRPr lang="en-US" sz="2800" dirty="0" smtClean="0">
              <a:solidFill>
                <a:schemeClr val="tx2"/>
              </a:solidFill>
            </a:endParaRPr>
          </a:p>
          <a:p>
            <a:pPr>
              <a:buFont typeface="Arial"/>
              <a:buChar char="•"/>
            </a:pPr>
            <a:r>
              <a:rPr lang="en-US" sz="2800" dirty="0" smtClean="0">
                <a:solidFill>
                  <a:schemeClr val="tx2"/>
                </a:solidFill>
              </a:rPr>
              <a:t> </a:t>
            </a:r>
            <a:r>
              <a:rPr lang="en-US" sz="2800" dirty="0">
                <a:solidFill>
                  <a:schemeClr val="tx2"/>
                </a:solidFill>
              </a:rPr>
              <a:t>He also served on the Board of Directors for the Pennsylvania Mental Health Consumers’ Association, </a:t>
            </a:r>
            <a:r>
              <a:rPr lang="en-US" sz="2800" dirty="0" err="1">
                <a:solidFill>
                  <a:schemeClr val="tx2"/>
                </a:solidFill>
              </a:rPr>
              <a:t>CareLink</a:t>
            </a:r>
            <a:r>
              <a:rPr lang="en-US" sz="2800" dirty="0">
                <a:solidFill>
                  <a:schemeClr val="tx2"/>
                </a:solidFill>
              </a:rPr>
              <a:t>, and the Circle </a:t>
            </a:r>
            <a:r>
              <a:rPr lang="en-US" sz="2800" dirty="0" smtClean="0">
                <a:solidFill>
                  <a:schemeClr val="tx2"/>
                </a:solidFill>
              </a:rPr>
              <a:t>Lodge</a:t>
            </a:r>
            <a:endParaRPr lang="en-US" sz="2800" dirty="0">
              <a:solidFill>
                <a:schemeClr val="tx2"/>
              </a:solidFill>
            </a:endParaRPr>
          </a:p>
        </p:txBody>
      </p:sp>
      <p:pic>
        <p:nvPicPr>
          <p:cNvPr id="7" name="Picture 6" descr="Glenn and Mary Beth.jpg"/>
          <p:cNvPicPr>
            <a:picLocks noChangeAspect="1"/>
          </p:cNvPicPr>
          <p:nvPr/>
        </p:nvPicPr>
        <p:blipFill>
          <a:blip r:embed="rId2"/>
          <a:stretch>
            <a:fillRect/>
          </a:stretch>
        </p:blipFill>
        <p:spPr>
          <a:xfrm>
            <a:off x="166185" y="1718001"/>
            <a:ext cx="3120705" cy="4710498"/>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childTnLst>
                          </p:cTn>
                        </p:par>
                        <p:par>
                          <p:cTn id="12" fill="hold">
                            <p:stCondLst>
                              <p:cond delay="5500"/>
                            </p:stCondLst>
                            <p:childTnLst>
                              <p:par>
                                <p:cTn id="13" presetID="37"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16" y="40341"/>
            <a:ext cx="7912733" cy="1411941"/>
          </a:xfrm>
        </p:spPr>
        <p:txBody>
          <a:bodyPr/>
          <a:lstStyle/>
          <a:p>
            <a:r>
              <a:rPr lang="en-US" dirty="0" smtClean="0">
                <a:latin typeface="+mj-lt"/>
              </a:rPr>
              <a:t>Friend, Advocate Supporter </a:t>
            </a:r>
            <a:endParaRPr lang="en-US" dirty="0">
              <a:latin typeface="+mj-lt"/>
            </a:endParaRPr>
          </a:p>
        </p:txBody>
      </p:sp>
      <p:sp>
        <p:nvSpPr>
          <p:cNvPr id="3" name="Content Placeholder 2"/>
          <p:cNvSpPr>
            <a:spLocks noGrp="1"/>
          </p:cNvSpPr>
          <p:nvPr>
            <p:ph idx="1"/>
          </p:nvPr>
        </p:nvSpPr>
        <p:spPr>
          <a:xfrm>
            <a:off x="450216" y="1452282"/>
            <a:ext cx="7570787" cy="4289611"/>
          </a:xfrm>
        </p:spPr>
        <p:txBody>
          <a:bodyPr/>
          <a:lstStyle/>
          <a:p>
            <a:r>
              <a:rPr lang="en-US" dirty="0" smtClean="0">
                <a:latin typeface="Handwriting - Dakota"/>
                <a:cs typeface="Handwriting - Dakota"/>
              </a:rPr>
              <a:t>Glenn was a wonderful person an was very helpful to me when I got involved with NAMI an Chester county CSP he will be missed</a:t>
            </a:r>
          </a:p>
          <a:p>
            <a:pPr>
              <a:buNone/>
            </a:pPr>
            <a:r>
              <a:rPr lang="en-US" sz="2000" dirty="0" smtClean="0"/>
              <a:t>~ Stacey </a:t>
            </a:r>
            <a:r>
              <a:rPr lang="en-US" sz="2000" dirty="0" err="1" smtClean="0"/>
              <a:t>Taglieber</a:t>
            </a:r>
            <a:endParaRPr lang="en-US" sz="2000" dirty="0" smtClean="0"/>
          </a:p>
          <a:p>
            <a:endParaRPr lang="en-US" dirty="0"/>
          </a:p>
        </p:txBody>
      </p:sp>
      <p:pic>
        <p:nvPicPr>
          <p:cNvPr id="4" name="Picture 3" descr="Glenn-2009-bust.jpg"/>
          <p:cNvPicPr>
            <a:picLocks noChangeAspect="1"/>
          </p:cNvPicPr>
          <p:nvPr/>
        </p:nvPicPr>
        <p:blipFill>
          <a:blip r:embed="rId4"/>
          <a:stretch>
            <a:fillRect/>
          </a:stretch>
        </p:blipFill>
        <p:spPr>
          <a:xfrm>
            <a:off x="4420873" y="3049277"/>
            <a:ext cx="4723128" cy="3808724"/>
          </a:xfrm>
          <a:prstGeom prst="rect">
            <a:avLst/>
          </a:prstGeom>
        </p:spPr>
      </p:pic>
    </p:spTree>
    <p:custDataLst>
      <p:tags r:id="rId1"/>
    </p:custData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Bottom)">
                                      <p:cBhvr>
                                        <p:cTn id="12" dur="3000"/>
                                        <p:tgtEl>
                                          <p:spTgt spid="3">
                                            <p:txEl>
                                              <p:pRg st="0" end="0"/>
                                            </p:txEl>
                                          </p:spTgt>
                                        </p:tgtEl>
                                      </p:cBhvr>
                                    </p:animEffect>
                                  </p:childTnLst>
                                </p:cTn>
                              </p:par>
                            </p:childTnLst>
                          </p:cTn>
                        </p:par>
                        <p:par>
                          <p:cTn id="13" fill="hold">
                            <p:stCondLst>
                              <p:cond delay="5000"/>
                            </p:stCondLst>
                            <p:childTnLst>
                              <p:par>
                                <p:cTn id="14" presetID="1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lide(fromBottom)">
                                      <p:cBhvr>
                                        <p:cTn id="16" dur="3000"/>
                                        <p:tgtEl>
                                          <p:spTgt spid="3">
                                            <p:txEl>
                                              <p:pRg st="1" end="1"/>
                                            </p:txEl>
                                          </p:spTgt>
                                        </p:tgtEl>
                                      </p:cBhvr>
                                    </p:animEffect>
                                  </p:childTnLst>
                                </p:cTn>
                              </p:par>
                            </p:childTnLst>
                          </p:cTn>
                        </p:par>
                        <p:par>
                          <p:cTn id="17" fill="hold">
                            <p:stCondLst>
                              <p:cond delay="8000"/>
                            </p:stCondLst>
                            <p:childTnLst>
                              <p:par>
                                <p:cTn id="18" presetID="1" presetClass="exit" presetSubtype="0" fill="hold" nodeType="afterEffect">
                                  <p:stCondLst>
                                    <p:cond delay="0"/>
                                  </p:stCondLst>
                                  <p:childTnLst>
                                    <p:set>
                                      <p:cBhvr>
                                        <p:cTn id="19"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Glenn award .jpg"/>
          <p:cNvPicPr>
            <a:picLocks noChangeAspect="1"/>
          </p:cNvPicPr>
          <p:nvPr/>
        </p:nvPicPr>
        <p:blipFill>
          <a:blip r:embed="rId2"/>
          <a:stretch>
            <a:fillRect/>
          </a:stretch>
        </p:blipFill>
        <p:spPr>
          <a:xfrm>
            <a:off x="0" y="539681"/>
            <a:ext cx="9144000" cy="6318319"/>
          </a:xfrm>
          <a:prstGeom prst="rect">
            <a:avLst/>
          </a:prstGeom>
        </p:spPr>
      </p:pic>
      <p:sp>
        <p:nvSpPr>
          <p:cNvPr id="5" name="Rectangle 4"/>
          <p:cNvSpPr/>
          <p:nvPr/>
        </p:nvSpPr>
        <p:spPr>
          <a:xfrm>
            <a:off x="312930" y="40341"/>
            <a:ext cx="8522742" cy="584776"/>
          </a:xfrm>
          <a:prstGeom prst="rect">
            <a:avLst/>
          </a:prstGeom>
        </p:spPr>
        <p:txBody>
          <a:bodyPr wrap="square">
            <a:spAutoFit/>
          </a:bodyPr>
          <a:lstStyle/>
          <a:p>
            <a:pPr algn="ctr"/>
            <a:r>
              <a:rPr lang="en-US" sz="3200" dirty="0" smtClean="0">
                <a:solidFill>
                  <a:srgbClr val="2F1F58"/>
                </a:solidFill>
              </a:rPr>
              <a:t>Certified Peer Specialist at Wernersville State</a:t>
            </a: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0"/>
                                  </p:iterate>
                                  <p:childTnLst>
                                    <p:animClr clrSpc="rgb">
                                      <p:cBhvr override="childStyle">
                                        <p:cTn id="6" dur="2000" fill="hold"/>
                                        <p:tgtEl>
                                          <p:spTgt spid="5"/>
                                        </p:tgtEl>
                                        <p:attrNameLst>
                                          <p:attrName>style.color</p:attrName>
                                        </p:attrNameLst>
                                      </p:cBhvr>
                                      <p:to>
                                        <a:schemeClr val="accent2"/>
                                      </p:to>
                                    </p:animClr>
                                  </p:childTnLst>
                                </p:cTn>
                              </p:par>
                              <p:par>
                                <p:cTn id="7" presetID="34" presetClass="emph" presetSubtype="0" fill="hold" grpId="1"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5"/>
                                        </p:tgtEl>
                                        <p:attrNameLst>
                                          <p:attrName>ppt_x</p:attrName>
                                          <p:attrName>ppt_y</p:attrName>
                                        </p:attrNameLst>
                                      </p:cBhvr>
                                    </p:animMotion>
                                    <p:animRot by="1500000">
                                      <p:cBhvr>
                                        <p:cTn id="9" dur="125" fill="hold">
                                          <p:stCondLst>
                                            <p:cond delay="0"/>
                                          </p:stCondLst>
                                        </p:cTn>
                                        <p:tgtEl>
                                          <p:spTgt spid="5"/>
                                        </p:tgtEl>
                                        <p:attrNameLst>
                                          <p:attrName>r</p:attrName>
                                        </p:attrNameLst>
                                      </p:cBhvr>
                                    </p:animRot>
                                    <p:animRot by="-1500000">
                                      <p:cBhvr>
                                        <p:cTn id="10" dur="125" fill="hold">
                                          <p:stCondLst>
                                            <p:cond delay="125"/>
                                          </p:stCondLst>
                                        </p:cTn>
                                        <p:tgtEl>
                                          <p:spTgt spid="5"/>
                                        </p:tgtEl>
                                        <p:attrNameLst>
                                          <p:attrName>r</p:attrName>
                                        </p:attrNameLst>
                                      </p:cBhvr>
                                    </p:animRot>
                                    <p:animRot by="-1500000">
                                      <p:cBhvr>
                                        <p:cTn id="11" dur="125" fill="hold">
                                          <p:stCondLst>
                                            <p:cond delay="250"/>
                                          </p:stCondLst>
                                        </p:cTn>
                                        <p:tgtEl>
                                          <p:spTgt spid="5"/>
                                        </p:tgtEl>
                                        <p:attrNameLst>
                                          <p:attrName>r</p:attrName>
                                        </p:attrNameLst>
                                      </p:cBhvr>
                                    </p:animRot>
                                    <p:animRot by="1500000">
                                      <p:cBhvr>
                                        <p:cTn id="12" dur="125" fill="hold">
                                          <p:stCondLst>
                                            <p:cond delay="375"/>
                                          </p:stCondLst>
                                        </p:cTn>
                                        <p:tgtEl>
                                          <p:spTgt spid="5"/>
                                        </p:tgtEl>
                                        <p:attrNameLst>
                                          <p:attrName>r</p:attrName>
                                        </p:attrNameLst>
                                      </p:cBhvr>
                                    </p:animRot>
                                  </p:childTnLst>
                                </p:cTn>
                              </p:par>
                            </p:childTnLst>
                          </p:cTn>
                        </p:par>
                        <p:par>
                          <p:cTn id="13" fill="hold">
                            <p:stCondLst>
                              <p:cond delay="2550"/>
                            </p:stCondLst>
                            <p:childTnLst>
                              <p:par>
                                <p:cTn id="14" presetID="35" presetClass="emph" presetSubtype="0" fill="hold" grpId="2" nodeType="afterEffect">
                                  <p:stCondLst>
                                    <p:cond delay="0"/>
                                  </p:stCondLst>
                                  <p:iterate type="lt">
                                    <p:tmPct val="0"/>
                                  </p:iterate>
                                  <p:childTnLst>
                                    <p:anim calcmode="discrete" valueType="str">
                                      <p:cBhvr>
                                        <p:cTn id="15"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eer Benefit Concert, 10-21-07.jpg"/>
          <p:cNvPicPr>
            <a:picLocks noChangeAspect="1"/>
          </p:cNvPicPr>
          <p:nvPr/>
        </p:nvPicPr>
        <p:blipFill>
          <a:blip r:embed="rId2"/>
          <a:stretch>
            <a:fillRect/>
          </a:stretch>
        </p:blipFill>
        <p:spPr>
          <a:xfrm>
            <a:off x="231887" y="996905"/>
            <a:ext cx="7107590" cy="5330693"/>
          </a:xfrm>
          <a:prstGeom prst="rect">
            <a:avLst/>
          </a:prstGeom>
        </p:spPr>
      </p:pic>
      <p:sp>
        <p:nvSpPr>
          <p:cNvPr id="3" name="Content Placeholder 2"/>
          <p:cNvSpPr>
            <a:spLocks noGrp="1"/>
          </p:cNvSpPr>
          <p:nvPr>
            <p:ph idx="1"/>
          </p:nvPr>
        </p:nvSpPr>
        <p:spPr>
          <a:xfrm>
            <a:off x="474640" y="2670372"/>
            <a:ext cx="6864837" cy="3555214"/>
          </a:xfrm>
        </p:spPr>
        <p:txBody>
          <a:bodyPr>
            <a:noAutofit/>
          </a:bodyPr>
          <a:lstStyle/>
          <a:p>
            <a:pPr>
              <a:buNone/>
            </a:pPr>
            <a:r>
              <a:rPr lang="en-US" dirty="0" smtClean="0">
                <a:solidFill>
                  <a:schemeClr val="tx1"/>
                </a:solidFill>
                <a:latin typeface="Chalkduster"/>
                <a:cs typeface="Chalkduster"/>
              </a:rPr>
              <a:t>  </a:t>
            </a:r>
          </a:p>
          <a:p>
            <a:pPr>
              <a:buNone/>
            </a:pPr>
            <a:r>
              <a:rPr lang="en-US" dirty="0" smtClean="0">
                <a:solidFill>
                  <a:schemeClr val="bg1"/>
                </a:solidFill>
                <a:latin typeface="Chalkduster"/>
                <a:cs typeface="Chalkduster"/>
              </a:rPr>
              <a:t>He also enjoyed spending time with his family in Martinsburg and loved all of the activities in the area, including bowling at Memorial Park and shopping in Altoona.</a:t>
            </a:r>
            <a:endParaRPr lang="en-US" dirty="0">
              <a:solidFill>
                <a:schemeClr val="bg1"/>
              </a:solidFill>
              <a:latin typeface="Chalkduster"/>
              <a:cs typeface="Chalkduster"/>
            </a:endParaRPr>
          </a:p>
        </p:txBody>
      </p:sp>
      <p:sp>
        <p:nvSpPr>
          <p:cNvPr id="5" name="Rectangle 4"/>
          <p:cNvSpPr/>
          <p:nvPr/>
        </p:nvSpPr>
        <p:spPr>
          <a:xfrm>
            <a:off x="474640" y="289019"/>
            <a:ext cx="8669359" cy="707886"/>
          </a:xfrm>
          <a:prstGeom prst="rect">
            <a:avLst/>
          </a:prstGeom>
        </p:spPr>
        <p:txBody>
          <a:bodyPr wrap="square">
            <a:spAutoFit/>
          </a:bodyPr>
          <a:lstStyle/>
          <a:p>
            <a:pPr algn="ctr"/>
            <a:r>
              <a:rPr lang="en-US" sz="2000" b="1" dirty="0" smtClean="0">
                <a:solidFill>
                  <a:schemeClr val="tx2"/>
                </a:solidFill>
                <a:latin typeface="Chalkduster"/>
                <a:cs typeface="Chalkduster"/>
              </a:rPr>
              <a:t>Glenn loved singing, listening to, and recording music, and playing the keyboard, guitar, and saxophone.</a:t>
            </a:r>
            <a:endParaRPr lang="en-US" sz="20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6" presetClass="emph" presetSubtype="0" fill="hold" grpId="0" nodeType="afterEffect">
                                  <p:stCondLst>
                                    <p:cond delay="0"/>
                                  </p:stCondLst>
                                  <p:iterate type="lt">
                                    <p:tmPct val="4000"/>
                                  </p:iterate>
                                  <p:childTnLst>
                                    <p:set>
                                      <p:cBhvr override="childStyle">
                                        <p:cTn id="10" dur="500" fill="hold"/>
                                        <p:tgtEl>
                                          <p:spTgt spid="5"/>
                                        </p:tgtEl>
                                        <p:attrNameLst>
                                          <p:attrName>style.color</p:attrName>
                                        </p:attrNameLst>
                                      </p:cBhvr>
                                      <p:to>
                                        <p:clrVal>
                                          <a:schemeClr val="accent2"/>
                                        </p:clrVal>
                                      </p:to>
                                    </p:set>
                                    <p:set>
                                      <p:cBhvr>
                                        <p:cTn id="11" dur="500" fill="hold"/>
                                        <p:tgtEl>
                                          <p:spTgt spid="5"/>
                                        </p:tgtEl>
                                        <p:attrNameLst>
                                          <p:attrName>fillcolor</p:attrName>
                                        </p:attrNameLst>
                                      </p:cBhvr>
                                      <p:to>
                                        <p:clrVal>
                                          <a:schemeClr val="accent2"/>
                                        </p:clrVal>
                                      </p:to>
                                    </p:set>
                                    <p:set>
                                      <p:cBhvr>
                                        <p:cTn id="12" dur="500" fill="hold"/>
                                        <p:tgtEl>
                                          <p:spTgt spid="5"/>
                                        </p:tgtEl>
                                        <p:attrNameLst>
                                          <p:attrName>fill.type</p:attrName>
                                        </p:attrNameLst>
                                      </p:cBhvr>
                                      <p:to>
                                        <p:strVal val="solid"/>
                                      </p:to>
                                    </p:set>
                                  </p:childTnLst>
                                </p:cTn>
                              </p:par>
                            </p:childTnLst>
                          </p:cTn>
                        </p:par>
                        <p:par>
                          <p:cTn id="13" fill="hold">
                            <p:stCondLst>
                              <p:cond delay="7280"/>
                            </p:stCondLst>
                            <p:childTnLst>
                              <p:par>
                                <p:cTn id="14" presetID="16" presetClass="emph" presetSubtype="0" fill="hold" grpId="0" nodeType="afterEffect">
                                  <p:stCondLst>
                                    <p:cond delay="0"/>
                                  </p:stCondLst>
                                  <p:iterate type="lt">
                                    <p:tmPct val="4000"/>
                                  </p:iterate>
                                  <p:childTnLst>
                                    <p:set>
                                      <p:cBhvr override="childStyle">
                                        <p:cTn id="15" dur="500" fill="hold"/>
                                        <p:tgtEl>
                                          <p:spTgt spid="3">
                                            <p:txEl>
                                              <p:pRg st="0" end="0"/>
                                            </p:txEl>
                                          </p:spTgt>
                                        </p:tgtEl>
                                        <p:attrNameLst>
                                          <p:attrName>style.color</p:attrName>
                                        </p:attrNameLst>
                                      </p:cBhvr>
                                      <p:to>
                                        <p:clrVal>
                                          <a:schemeClr val="accent2"/>
                                        </p:clrVal>
                                      </p:to>
                                    </p:set>
                                    <p:set>
                                      <p:cBhvr>
                                        <p:cTn id="16" dur="500" fill="hold"/>
                                        <p:tgtEl>
                                          <p:spTgt spid="3">
                                            <p:txEl>
                                              <p:pRg st="0" end="0"/>
                                            </p:txEl>
                                          </p:spTgt>
                                        </p:tgtEl>
                                        <p:attrNameLst>
                                          <p:attrName>fillcolor</p:attrName>
                                        </p:attrNameLst>
                                      </p:cBhvr>
                                      <p:to>
                                        <p:clrVal>
                                          <a:schemeClr val="accent2"/>
                                        </p:clrVal>
                                      </p:to>
                                    </p:set>
                                    <p:set>
                                      <p:cBhvr>
                                        <p:cTn id="17" dur="500" fill="hold"/>
                                        <p:tgtEl>
                                          <p:spTgt spid="3">
                                            <p:txEl>
                                              <p:pRg st="0" end="0"/>
                                            </p:txEl>
                                          </p:spTgt>
                                        </p:tgtEl>
                                        <p:attrNameLst>
                                          <p:attrName>fill.type</p:attrName>
                                        </p:attrNameLst>
                                      </p:cBhvr>
                                      <p:to>
                                        <p:strVal val="solid"/>
                                      </p:to>
                                    </p:set>
                                  </p:childTnLst>
                                </p:cTn>
                              </p:par>
                            </p:childTnLst>
                          </p:cTn>
                        </p:par>
                        <p:par>
                          <p:cTn id="18" fill="hold">
                            <p:stCondLst>
                              <p:cond delay="7760"/>
                            </p:stCondLst>
                            <p:childTnLst>
                              <p:par>
                                <p:cTn id="19" presetID="16" presetClass="emph" presetSubtype="0" fill="hold" grpId="0" nodeType="afterEffect">
                                  <p:stCondLst>
                                    <p:cond delay="0"/>
                                  </p:stCondLst>
                                  <p:iterate type="lt">
                                    <p:tmPct val="4000"/>
                                  </p:iterate>
                                  <p:childTnLst>
                                    <p:set>
                                      <p:cBhvr override="childStyle">
                                        <p:cTn id="20" dur="500" fill="hold"/>
                                        <p:tgtEl>
                                          <p:spTgt spid="3">
                                            <p:txEl>
                                              <p:pRg st="1" end="1"/>
                                            </p:txEl>
                                          </p:spTgt>
                                        </p:tgtEl>
                                        <p:attrNameLst>
                                          <p:attrName>style.color</p:attrName>
                                        </p:attrNameLst>
                                      </p:cBhvr>
                                      <p:to>
                                        <p:clrVal>
                                          <a:schemeClr val="accent2"/>
                                        </p:clrVal>
                                      </p:to>
                                    </p:set>
                                    <p:set>
                                      <p:cBhvr>
                                        <p:cTn id="21" dur="500" fill="hold"/>
                                        <p:tgtEl>
                                          <p:spTgt spid="3">
                                            <p:txEl>
                                              <p:pRg st="1" end="1"/>
                                            </p:txEl>
                                          </p:spTgt>
                                        </p:tgtEl>
                                        <p:attrNameLst>
                                          <p:attrName>fillcolor</p:attrName>
                                        </p:attrNameLst>
                                      </p:cBhvr>
                                      <p:to>
                                        <p:clrVal>
                                          <a:schemeClr val="accent2"/>
                                        </p:clrVal>
                                      </p:to>
                                    </p:set>
                                    <p:set>
                                      <p:cBhvr>
                                        <p:cTn id="22"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5.8"/>
</p:tagLst>
</file>

<file path=ppt/tags/tag3.xml><?xml version="1.0" encoding="utf-8"?>
<p:tagLst xmlns:a="http://schemas.openxmlformats.org/drawingml/2006/main" xmlns:r="http://schemas.openxmlformats.org/officeDocument/2006/relationships" xmlns:p="http://schemas.openxmlformats.org/presentationml/2006/main">
  <p:tag name="TIMING" val="|0"/>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574</TotalTime>
  <Words>563</Words>
  <Application>Microsoft Office PowerPoint</Application>
  <PresentationFormat>On-screen Show (4:3)</PresentationFormat>
  <Paragraphs>78</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Infusion</vt:lpstr>
      <vt:lpstr>Remembering Glenn Koons</vt:lpstr>
      <vt:lpstr>Loved Son of  "Bud" &amp; Joan Koons</vt:lpstr>
      <vt:lpstr>Brother, Nephew, Uncle… </vt:lpstr>
      <vt:lpstr> His impact on the community was tremendous!</vt:lpstr>
      <vt:lpstr>Slide 5</vt:lpstr>
      <vt:lpstr>His Impact on the Community was Tremendous!</vt:lpstr>
      <vt:lpstr>Friend, Advocate Supporter </vt:lpstr>
      <vt:lpstr>Slide 8</vt:lpstr>
      <vt:lpstr>Slide 9</vt:lpstr>
      <vt:lpstr>Slide 10</vt:lpstr>
      <vt:lpstr>“Brighten Up Any Room”</vt:lpstr>
      <vt:lpstr>Slide 12</vt:lpstr>
      <vt:lpstr>“I miss his joy at parties and big bear hug.”</vt:lpstr>
      <vt:lpstr>“Glenn was known by so many people”</vt:lpstr>
      <vt:lpstr>“He was an exceptional man and a role model for others, including me.” </vt:lpstr>
      <vt:lpstr> A Poem for Glenn  </vt:lpstr>
      <vt:lpstr>Passing Leaves</vt:lpstr>
      <vt:lpstr> The leaves that fall    With summer ending, </vt:lpstr>
    </vt:vector>
  </TitlesOfParts>
  <Company>Copeland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Glenn Koons</dc:title>
  <dc:creator>Matthew Federici</dc:creator>
  <cp:lastModifiedBy>Lynn Keltz</cp:lastModifiedBy>
  <cp:revision>4</cp:revision>
  <dcterms:created xsi:type="dcterms:W3CDTF">2011-10-27T04:01:36Z</dcterms:created>
  <dcterms:modified xsi:type="dcterms:W3CDTF">2011-11-08T17:18:59Z</dcterms:modified>
</cp:coreProperties>
</file>